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84" r:id="rId2"/>
    <p:sldId id="311" r:id="rId3"/>
    <p:sldId id="362" r:id="rId4"/>
    <p:sldId id="355" r:id="rId5"/>
    <p:sldId id="291" r:id="rId6"/>
    <p:sldId id="378" r:id="rId7"/>
    <p:sldId id="379" r:id="rId8"/>
    <p:sldId id="380" r:id="rId9"/>
    <p:sldId id="331" r:id="rId10"/>
    <p:sldId id="332" r:id="rId11"/>
    <p:sldId id="317" r:id="rId12"/>
    <p:sldId id="375" r:id="rId13"/>
    <p:sldId id="325" r:id="rId14"/>
    <p:sldId id="327" r:id="rId15"/>
    <p:sldId id="366" r:id="rId16"/>
    <p:sldId id="367" r:id="rId17"/>
    <p:sldId id="368" r:id="rId18"/>
    <p:sldId id="376" r:id="rId19"/>
    <p:sldId id="370" r:id="rId20"/>
    <p:sldId id="373" r:id="rId21"/>
    <p:sldId id="374" r:id="rId22"/>
    <p:sldId id="314" r:id="rId23"/>
    <p:sldId id="259" r:id="rId24"/>
    <p:sldId id="383" r:id="rId25"/>
    <p:sldId id="385" r:id="rId26"/>
    <p:sldId id="386" r:id="rId27"/>
    <p:sldId id="394" r:id="rId28"/>
    <p:sldId id="395" r:id="rId29"/>
    <p:sldId id="381" r:id="rId30"/>
    <p:sldId id="388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hTpf6Nk2CLw3kTd/Uc4umiVxtq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73"/>
    <a:srgbClr val="A8004F"/>
    <a:srgbClr val="FFFFC8"/>
    <a:srgbClr val="FFFFCD"/>
    <a:srgbClr val="FFFFD2"/>
    <a:srgbClr val="FFFFC4"/>
    <a:srgbClr val="FFFFB6"/>
    <a:srgbClr val="FEFE9F"/>
    <a:srgbClr val="FFFFCE"/>
    <a:srgbClr val="FF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73513" autoAdjust="0"/>
  </p:normalViewPr>
  <p:slideViewPr>
    <p:cSldViewPr snapToGrid="0">
      <p:cViewPr varScale="1">
        <p:scale>
          <a:sx n="90" d="100"/>
          <a:sy n="90" d="100"/>
        </p:scale>
        <p:origin x="171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56" Type="http://customschemas.google.com/relationships/presentationmetadata" Target="NUL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26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D431A-0038-2AC4-CFA7-67F38E65E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3629B-4380-A57C-FDDA-DD562448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E5422-7ABB-B0CE-2693-C30E790EE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716B8-A8A5-3DF3-084F-4CB241F8A1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55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A0603-AF8C-29A8-786F-E6AAEDEE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7FA27-D6F5-E5C7-ED8A-5B862698C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ABD0D-0A94-7F1A-D716-717788FF8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006E3-B92B-2222-932F-ED0632E8F1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38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EEB7-1259-9579-B26C-C93BF9B9F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BADFE-0D02-358F-86C0-5C985816A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433FB-6F12-5342-8EF7-A21A8702D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B47CB-97B8-F8C2-9B11-634067F72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303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17D77-70B2-DBEB-45AF-1DC687FE7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9EC27-15AE-C5C7-01C8-B8CC27CE6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F8C33-6A6C-89FB-B371-17A7D8F1B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6EAFD-3836-349E-4899-A9939123F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8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8C903-C8A0-E797-9BF2-F81DC4A3C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19A02-25BE-B82B-136A-9BF618ED3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DD1AF-C1DD-AED0-84C7-3E764E662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58C6C-A35F-D4F5-EB66-71FFDF0FE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74751-D46D-4D2C-CA30-FCB1C46EB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6DBFA-A2E0-154C-269E-E240C90D6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F19D2-AD82-03E0-B3B2-0D2B3226B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44D4-8186-40E7-2492-9F8A30808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E883-913B-6FE2-80B6-7454A2766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2BBFE-79F9-C3BA-9C36-2E7DD1231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F031A-B11D-9285-A033-4686F0597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8295-0067-A456-CED0-4D9C0E97F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5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47B0-BB88-9245-9E3D-61A993BA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9A663-110B-2E39-03A7-1AF56943C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1D393-692A-A99F-3C1E-49604FDA2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8B9E9-62E1-9A90-9E61-A43BC46EA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1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B7A3-855F-EA9A-B602-4878B192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E04C6-463B-7AD6-17A7-1F4944664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60056-8B57-4D02-4E1B-EC29BFF7C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E40A2-F75A-F6A8-0F8A-7D0E3DFCD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D581F-5FC1-5E97-E7CB-1B4C133B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E80E9-D504-0817-6B6A-F30E23D3A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19A2A-7797-5839-0201-C62EE3B5C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C9E1-737E-409E-57D7-2040F40D0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489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57A32-FC55-3E2F-3C94-52369EAD6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36957-48E4-9C27-A2C6-569EEE276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DCCD9-47B4-73D0-771B-668B8DFA4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AFB0B-9DC0-4689-B334-61C7EF3BB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4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B8FF-F74F-03BB-6130-17CBBC0A7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7911F-AA5F-BEA6-745F-08FB2390F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208B6-EA3D-5A12-6D8A-8AED3EBB3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B6BA5-3219-8C1D-1DD4-B7A1990B9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5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15B82-055B-1ED8-CD84-2E453AD7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3A801-52A0-BA01-3149-9B7A7A3E8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24657-AC05-5622-5811-5CA99BBE7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5C7CE-5003-B4DB-CB06-2F2A13E88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ED66C-0879-CB06-5129-2B3EA150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EA6AD-2024-02FB-259D-247964171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24965-DBA1-9795-CD52-082BCDD70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095D6-C850-D265-3FAA-4A756EF9C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6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07E40-4A74-E751-2118-9BBC23DA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2F2DF-F13F-DEAC-6218-9F95C7050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43FF5-66F8-66F9-AE19-96164CC46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097EF-19CE-48D2-5A1C-27BECFE89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0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2FF2-1E36-317F-C889-E233CCB6E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A777D-118D-4753-A69B-BF0BF521A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0EB80-02E6-EC7C-BAD3-7D173D4F4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425C1-A6BA-89E9-9F51-EF29D34C6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03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B4E94-3B36-668C-E006-24D46128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458BE-4323-F964-4BBA-B79AA97B3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1E3B9-5E98-B90E-0A6B-20669CD01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00A2-4433-0B5E-70D8-E5061FE16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DA7B6-F9CC-C924-4F3B-1341A4F7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02584-26CD-EF50-BA27-3BDAA7B4C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2F33F-3CEF-18D6-C3DC-1B1F23205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B0339-D866-CB9C-ACE8-311782907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43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65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30FEA-DDBB-9230-77D9-83380D9A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D6812-05B6-91FB-E032-EDDA6B4DC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ADAF4-C097-6A32-A7A7-20967B879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C3E28-FCD9-7E3A-2037-BE14D7A99D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33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DA2F-D553-6A18-4F7E-251992A4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15BD2-FF1A-A145-CA5F-F3AB46BBC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6255C-258B-8004-4413-BB721D021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35F81-9D12-1684-12A1-7F99AC782C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95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D779-ABAD-3A47-D7B9-4CF9576D5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7F5B9-CE99-9248-5C27-F54C1DDB6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B9804-786F-D09B-995A-D2398F457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A204C-B941-5A8C-217B-F00B2453D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15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DF4BF-5EB3-4941-2CD4-8EBFDF470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BDDDF-2CEA-6B42-C003-48BD8D0F2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7DFC0-381B-FB0E-2F87-198D272AB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1E9CC-D45E-8D14-5F73-3E2C440ED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83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" name="Google Shape;24;p9">
            <a:extLst>
              <a:ext uri="{FF2B5EF4-FFF2-40B4-BE49-F238E27FC236}">
                <a16:creationId xmlns:a16="http://schemas.microsoft.com/office/drawing/2014/main" id="{76B7A124-C38E-4F21-B71C-7D6058F09F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8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" name="Google Shape;24;p9">
            <a:extLst>
              <a:ext uri="{FF2B5EF4-FFF2-40B4-BE49-F238E27FC236}">
                <a16:creationId xmlns:a16="http://schemas.microsoft.com/office/drawing/2014/main" id="{08CF2290-DF5A-4748-94C0-7B2E23AD0D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" name="Google Shape;24;p9">
            <a:extLst>
              <a:ext uri="{FF2B5EF4-FFF2-40B4-BE49-F238E27FC236}">
                <a16:creationId xmlns:a16="http://schemas.microsoft.com/office/drawing/2014/main" id="{87B87EFC-ECA6-4046-8E5D-7AE18AD0B1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tx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" name="Google Shape;24;p9">
            <a:extLst>
              <a:ext uri="{FF2B5EF4-FFF2-40B4-BE49-F238E27FC236}">
                <a16:creationId xmlns:a16="http://schemas.microsoft.com/office/drawing/2014/main" id="{0AAFC87F-7680-45BD-81E6-9C670AA662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" name="Google Shape;24;p9">
            <a:extLst>
              <a:ext uri="{FF2B5EF4-FFF2-40B4-BE49-F238E27FC236}">
                <a16:creationId xmlns:a16="http://schemas.microsoft.com/office/drawing/2014/main" id="{7B342469-A1E4-47C0-9011-F5444E2A9B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" name="Google Shape;24;p9">
            <a:extLst>
              <a:ext uri="{FF2B5EF4-FFF2-40B4-BE49-F238E27FC236}">
                <a16:creationId xmlns:a16="http://schemas.microsoft.com/office/drawing/2014/main" id="{52CA6D3E-FC0A-4471-BAD5-32E8336CCE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" name="Google Shape;24;p9">
            <a:extLst>
              <a:ext uri="{FF2B5EF4-FFF2-40B4-BE49-F238E27FC236}">
                <a16:creationId xmlns:a16="http://schemas.microsoft.com/office/drawing/2014/main" id="{13530456-77E5-4171-8D5F-CA42260869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Whi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9;p11">
            <a:extLst>
              <a:ext uri="{FF2B5EF4-FFF2-40B4-BE49-F238E27FC236}">
                <a16:creationId xmlns:a16="http://schemas.microsoft.com/office/drawing/2014/main" id="{40768A1A-FC51-4338-A587-C561DF25E6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" name="Google Shape;24;p9">
            <a:extLst>
              <a:ext uri="{FF2B5EF4-FFF2-40B4-BE49-F238E27FC236}">
                <a16:creationId xmlns:a16="http://schemas.microsoft.com/office/drawing/2014/main" id="{DCA07580-117A-46DD-A105-84E59F2552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oogle Shape;91;p10">
            <a:extLst>
              <a:ext uri="{FF2B5EF4-FFF2-40B4-BE49-F238E27FC236}">
                <a16:creationId xmlns:a16="http://schemas.microsoft.com/office/drawing/2014/main" id="{B9278628-99CC-4B7A-810A-14D94D0FC6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92;p10">
            <a:extLst>
              <a:ext uri="{FF2B5EF4-FFF2-40B4-BE49-F238E27FC236}">
                <a16:creationId xmlns:a16="http://schemas.microsoft.com/office/drawing/2014/main" id="{3D85D5FC-389A-440C-AE73-94C5024D90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tx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13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Dark">
    <p:bg>
      <p:bgPr>
        <a:solidFill>
          <a:schemeClr val="tx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bg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" name="Google Shape;24;p9">
            <a:extLst>
              <a:ext uri="{FF2B5EF4-FFF2-40B4-BE49-F238E27FC236}">
                <a16:creationId xmlns:a16="http://schemas.microsoft.com/office/drawing/2014/main" id="{B535E713-67FE-4B8C-8C16-42083C623F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253B6B-7766-4C8C-A98E-57F20FA67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2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32FB11-95F2-4082-BDD6-1A3EE0B4BA73}"/>
              </a:ext>
            </a:extLst>
          </p:cNvPr>
          <p:cNvSpPr txBox="1">
            <a:spLocks/>
          </p:cNvSpPr>
          <p:nvPr userDrawn="1"/>
        </p:nvSpPr>
        <p:spPr>
          <a:xfrm>
            <a:off x="750833" y="6356350"/>
            <a:ext cx="2057400" cy="4889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2pPr>
            <a:lvl3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3pPr>
            <a:lvl4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4pPr>
            <a:lvl5pPr algn="ctr" defTabSz="2641600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  <a:ea typeface="ＭＳ Ｐゴシック" charset="-128"/>
              </a:defRPr>
            </a:lvl5pPr>
            <a:lvl6pPr marL="4572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defTabSz="2641600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l">
              <a:defRPr/>
            </a:pPr>
            <a:r>
              <a:rPr lang="en-US" sz="1600" b="1" kern="0" dirty="0" err="1">
                <a:solidFill>
                  <a:srgbClr val="0257A1"/>
                </a:solidFill>
              </a:rPr>
              <a:t>DataScience</a:t>
            </a:r>
            <a:r>
              <a:rPr lang="en-US" sz="1600" b="1" kern="0" dirty="0" err="1">
                <a:solidFill>
                  <a:srgbClr val="C00000"/>
                </a:solidFill>
              </a:rPr>
              <a:t>@</a:t>
            </a:r>
            <a:r>
              <a:rPr lang="en-US" sz="1600" b="1" kern="0" dirty="0" err="1">
                <a:solidFill>
                  <a:srgbClr val="0257A1"/>
                </a:solidFill>
              </a:rPr>
              <a:t>SMU</a:t>
            </a:r>
            <a:endParaRPr lang="en-US" sz="1600" b="1" kern="0" dirty="0">
              <a:solidFill>
                <a:srgbClr val="0257A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0945E8-8B0F-4F15-B59E-7A9FAA49E6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543" y="6295132"/>
            <a:ext cx="939114" cy="487561"/>
          </a:xfrm>
          <a:prstGeom prst="rect">
            <a:avLst/>
          </a:prstGeom>
        </p:spPr>
      </p:pic>
      <p:sp>
        <p:nvSpPr>
          <p:cNvPr id="13" name="Google Shape;24;p9">
            <a:extLst>
              <a:ext uri="{FF2B5EF4-FFF2-40B4-BE49-F238E27FC236}">
                <a16:creationId xmlns:a16="http://schemas.microsoft.com/office/drawing/2014/main" id="{AF4AFFF8-E306-468D-9A92-DC85BB75E12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91429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ircle1" hidden="1"/>
          <p:cNvSpPr/>
          <p:nvPr/>
        </p:nvSpPr>
        <p:spPr>
          <a:xfrm>
            <a:off x="7500000" y="-800000"/>
            <a:ext cx="5500000" cy="5500000"/>
          </a:xfrm>
          <a:prstGeom prst="ellipse">
            <a:avLst/>
          </a:prstGeom>
          <a:noFill/>
          <a:ln w="12700">
            <a:solidFill>
              <a:srgbClr val="FFFFFF">
                <a:alpha val="6000"/>
              </a:srgb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1" name="Circle2" hidden="1"/>
          <p:cNvSpPr/>
          <p:nvPr/>
        </p:nvSpPr>
        <p:spPr>
          <a:xfrm>
            <a:off x="-1200000" y="3500000"/>
            <a:ext cx="4000000" cy="4000000"/>
          </a:xfrm>
          <a:prstGeom prst="ellipse">
            <a:avLst/>
          </a:prstGeom>
          <a:noFill/>
          <a:ln w="9525">
            <a:solidFill>
              <a:srgbClr val="FFFFFF">
                <a:alpha val="4000"/>
              </a:srgb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BlueAccent"/>
          <p:cNvSpPr/>
          <p:nvPr/>
        </p:nvSpPr>
        <p:spPr>
          <a:xfrm>
            <a:off x="11700000" y="0"/>
            <a:ext cx="492000" cy="6858000"/>
          </a:xfrm>
          <a:prstGeom prst="rect">
            <a:avLst/>
          </a:prstGeom>
          <a:solidFill>
            <a:srgbClr val="0257A1">
              <a:alpha val="15000"/>
            </a:srgbClr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ctr" anchorCtr="0"/>
          <a:lstStyle/>
          <a:p>
            <a:r>
              <a:rPr lang="en-US" sz="4400" b="1" dirty="0">
                <a:solidFill>
                  <a:srgbClr val="FFFFFF"/>
                </a:solidFill>
                <a:latin typeface="Calibri"/>
              </a:rPr>
              <a:t>Which Brands Will Make It?</a:t>
            </a:r>
          </a:p>
          <a:p>
            <a:pPr>
              <a:spcBef>
                <a:spcPts val="1000"/>
              </a:spcBef>
            </a:pPr>
            <a:r>
              <a:rPr lang="en-US" sz="2400" dirty="0">
                <a:solidFill>
                  <a:srgbClr val="BBBBBB"/>
                </a:solidFill>
                <a:latin typeface="Calibri"/>
              </a:rPr>
              <a:t>A Framework for Scoring Emerging Brands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Kristin Henderson</a:t>
            </a:r>
          </a:p>
          <a:p>
            <a:r>
              <a:rPr lang="en-US" sz="2000" dirty="0">
                <a:solidFill>
                  <a:srgbClr val="CCCCCC"/>
                </a:solidFill>
                <a:latin typeface="Calibri"/>
              </a:rPr>
              <a:t>Advisor: Bivin Sadler</a:t>
            </a:r>
          </a:p>
        </p:txBody>
      </p:sp>
      <p:sp>
        <p:nvSpPr>
          <p:cNvPr id="4" name="EmailBottom">
            <a:extLst>
              <a:ext uri="{FF2B5EF4-FFF2-40B4-BE49-F238E27FC236}">
                <a16:creationId xmlns:a16="http://schemas.microsoft.com/office/drawing/2014/main" id="{84BFF4B8-B3E1-89D5-CC68-276510D88F0F}"/>
              </a:ext>
            </a:extLst>
          </p:cNvPr>
          <p:cNvSpPr/>
          <p:nvPr/>
        </p:nvSpPr>
        <p:spPr>
          <a:xfrm>
            <a:off x="491999" y="5138076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l"/>
            <a:r>
              <a:rPr lang="en-US" sz="2000" dirty="0" err="1">
                <a:solidFill>
                  <a:srgbClr val="889AAA"/>
                </a:solidFill>
                <a:latin typeface="Calibri"/>
              </a:rPr>
              <a:t>hendersonk@smu.edu</a:t>
            </a:r>
            <a:endParaRPr lang="en-US" sz="2000" dirty="0">
              <a:solidFill>
                <a:srgbClr val="889AAA"/>
              </a:solidFill>
              <a:latin typeface="Calibri"/>
            </a:endParaRPr>
          </a:p>
        </p:txBody>
      </p:sp>
      <p:sp>
        <p:nvSpPr>
          <p:cNvPr id="5" name="InstitutionBottom">
            <a:extLst>
              <a:ext uri="{FF2B5EF4-FFF2-40B4-BE49-F238E27FC236}">
                <a16:creationId xmlns:a16="http://schemas.microsoft.com/office/drawing/2014/main" id="{0EC3E8AE-70FA-3403-11C1-1773C9294FB8}"/>
              </a:ext>
            </a:extLst>
          </p:cNvPr>
          <p:cNvSpPr/>
          <p:nvPr/>
        </p:nvSpPr>
        <p:spPr>
          <a:xfrm>
            <a:off x="7585201" y="5029200"/>
            <a:ext cx="4114800" cy="609600"/>
          </a:xfrm>
          <a:prstGeom prst="rect">
            <a:avLst/>
          </a:prstGeom>
          <a:noFill/>
          <a:ln>
            <a:noFill/>
          </a:ln>
        </p:spPr>
        <p:txBody>
          <a:bodyPr lIns="228600" rIns="228600" anchor="ctr"/>
          <a:lstStyle/>
          <a:p>
            <a:pPr algn="r">
              <a:spcAft>
                <a:spcPts val="100"/>
              </a:spcAft>
              <a:tabLst>
                <a:tab pos="91440" algn="r"/>
              </a:tabLst>
            </a:pPr>
            <a:r>
              <a:rPr lang="en-US" sz="1800" dirty="0">
                <a:solidFill>
                  <a:srgbClr val="8899AA"/>
                </a:solidFill>
                <a:latin typeface="Calibri"/>
              </a:rPr>
              <a:t>Master of Science in Data Science</a:t>
            </a:r>
          </a:p>
          <a:p>
            <a:pPr lvl="1" algn="r" defTabSz="228600">
              <a:tabLst>
                <a:tab pos="91440" algn="r"/>
              </a:tabLst>
            </a:pPr>
            <a:r>
              <a:rPr lang="en-US" sz="1800" dirty="0">
                <a:solidFill>
                  <a:srgbClr val="8899AA"/>
                </a:solidFill>
                <a:latin typeface="Calibri"/>
              </a:rPr>
              <a:t>Southern Methodist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2DAD-2325-8757-A53C-EBED8EC84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8C62729-22C7-AFDE-B063-04BD77923F02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Calibri"/>
              </a:rPr>
              <a:t>From Raw Sales to Demand Features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4F3D2022-9401-B12D-C5BC-0A88AE907DC4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 graph of a sales report&#10;&#10;AI-generated content may be incorrect.">
            <a:extLst>
              <a:ext uri="{FF2B5EF4-FFF2-40B4-BE49-F238E27FC236}">
                <a16:creationId xmlns:a16="http://schemas.microsoft.com/office/drawing/2014/main" id="{553FCEBA-53E7-FEB2-E76D-44617CC6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68080"/>
            <a:ext cx="5943600" cy="462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578A8-20E5-917B-B92B-F8A3C76D37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" y="1468080"/>
            <a:ext cx="5943600" cy="462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9B5BB-B65D-EADB-C962-873E7540AC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6000" y="1468080"/>
            <a:ext cx="5943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8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E378-FA4D-8ECD-0ED8-3D0265801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FormulaBox">
                <a:extLst>
                  <a:ext uri="{FF2B5EF4-FFF2-40B4-BE49-F238E27FC236}">
                    <a16:creationId xmlns:a16="http://schemas.microsoft.com/office/drawing/2014/main" id="{44DF2D9E-FBC8-B049-C804-8A28AD4FDDDD}"/>
                  </a:ext>
                </a:extLst>
              </p:cNvPr>
              <p:cNvSpPr/>
              <p:nvPr/>
            </p:nvSpPr>
            <p:spPr>
              <a:xfrm>
                <a:off x="0" y="1691124"/>
                <a:ext cx="12192000" cy="55000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182850" tIns="45700" rIns="91425" bIns="4570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Opportunity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Demand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Moment</m:t>
                          </m:r>
                          <m:r>
                            <m:rPr>
                              <m:sty m:val="p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um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Distribution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Promotion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Category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FormulaBox">
                <a:extLst>
                  <a:ext uri="{FF2B5EF4-FFF2-40B4-BE49-F238E27FC236}">
                    <a16:creationId xmlns:a16="http://schemas.microsoft.com/office/drawing/2014/main" id="{44DF2D9E-FBC8-B049-C804-8A28AD4FD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1124"/>
                <a:ext cx="12192000" cy="550000"/>
              </a:xfrm>
              <a:prstGeom prst="roundRect">
                <a:avLst>
                  <a:gd name="adj" fmla="val 10000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">
            <a:extLst>
              <a:ext uri="{FF2B5EF4-FFF2-40B4-BE49-F238E27FC236}">
                <a16:creationId xmlns:a16="http://schemas.microsoft.com/office/drawing/2014/main" id="{5C8E0968-FE46-07AB-502D-4731FE6FCF1C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r>
              <a:rPr lang="en-US" sz="3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Scoring Framework Built for This Decision</a:t>
            </a:r>
            <a:endParaRPr lang="en-US" sz="3200" dirty="0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CA020D1C-635B-52FA-09CE-E4BB2F26F864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IntroText">
            <a:extLst>
              <a:ext uri="{FF2B5EF4-FFF2-40B4-BE49-F238E27FC236}">
                <a16:creationId xmlns:a16="http://schemas.microsoft.com/office/drawing/2014/main" id="{77481AFE-7696-E255-2CFC-C910773DC337}"/>
              </a:ext>
            </a:extLst>
          </p:cNvPr>
          <p:cNvSpPr txBox="1"/>
          <p:nvPr/>
        </p:nvSpPr>
        <p:spPr>
          <a:xfrm>
            <a:off x="609598" y="1143000"/>
            <a:ext cx="11118575" cy="50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2000" b="1" dirty="0">
                <a:solidFill>
                  <a:srgbClr val="0257A1"/>
                </a:solidFill>
                <a:latin typeface="Calibri"/>
              </a:rPr>
              <a:t>Multi-Criteria Decision Analysis (MCDA) evaluates brands across multiple criteria using a weighted sum:</a:t>
            </a:r>
          </a:p>
        </p:txBody>
      </p:sp>
      <p:sp>
        <p:nvSpPr>
          <p:cNvPr id="60" name="FeatureBox1">
            <a:extLst>
              <a:ext uri="{FF2B5EF4-FFF2-40B4-BE49-F238E27FC236}">
                <a16:creationId xmlns:a16="http://schemas.microsoft.com/office/drawing/2014/main" id="{E81FEEF1-1550-44F7-2D67-70BDEE197F8F}"/>
              </a:ext>
            </a:extLst>
          </p:cNvPr>
          <p:cNvSpPr/>
          <p:nvPr/>
        </p:nvSpPr>
        <p:spPr>
          <a:xfrm>
            <a:off x="609600" y="2720620"/>
            <a:ext cx="3337560" cy="1402833"/>
          </a:xfrm>
          <a:prstGeom prst="roundRect">
            <a:avLst>
              <a:gd name="adj" fmla="val 10000"/>
            </a:avLst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137160" tIns="91425" rIns="137160" bIns="91425" anchor="t"/>
          <a:lstStyle/>
          <a:p>
            <a:pPr algn="l">
              <a:spcAft>
                <a:spcPts val="600"/>
              </a:spcAft>
            </a:pPr>
            <a:r>
              <a:rPr lang="en-US" sz="2200" b="1" dirty="0">
                <a:solidFill>
                  <a:srgbClr val="14532D"/>
                </a:solidFill>
                <a:latin typeface="Calibri"/>
              </a:rPr>
              <a:t>Level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rgbClr val="444444"/>
                </a:solidFill>
                <a:latin typeface="Calibri"/>
              </a:rPr>
              <a:t>Median YoY growth</a:t>
            </a:r>
          </a:p>
          <a:p>
            <a:pPr algn="l"/>
            <a:r>
              <a:rPr lang="en-US" sz="1750" i="1" dirty="0">
                <a:solidFill>
                  <a:schemeClr val="tx1"/>
                </a:solidFill>
                <a:latin typeface="Calibri"/>
              </a:rPr>
              <a:t>How fast is the brand growing?</a:t>
            </a:r>
          </a:p>
        </p:txBody>
      </p:sp>
      <p:sp>
        <p:nvSpPr>
          <p:cNvPr id="61" name="FeatureBox2">
            <a:extLst>
              <a:ext uri="{FF2B5EF4-FFF2-40B4-BE49-F238E27FC236}">
                <a16:creationId xmlns:a16="http://schemas.microsoft.com/office/drawing/2014/main" id="{0EDA84DA-338A-1BD8-96AD-0E1F10535D05}"/>
              </a:ext>
            </a:extLst>
          </p:cNvPr>
          <p:cNvSpPr/>
          <p:nvPr/>
        </p:nvSpPr>
        <p:spPr>
          <a:xfrm>
            <a:off x="4107180" y="2727583"/>
            <a:ext cx="3977639" cy="1402833"/>
          </a:xfrm>
          <a:prstGeom prst="roundRect">
            <a:avLst>
              <a:gd name="adj" fmla="val 10000"/>
            </a:avLst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137160" tIns="91425" rIns="137160" bIns="91425" anchor="t"/>
          <a:lstStyle/>
          <a:p>
            <a:pPr algn="l">
              <a:spcAft>
                <a:spcPts val="600"/>
              </a:spcAft>
            </a:pPr>
            <a:r>
              <a:rPr lang="en-US" sz="2200" b="1" dirty="0">
                <a:solidFill>
                  <a:srgbClr val="0991B3"/>
                </a:solidFill>
                <a:latin typeface="Calibri"/>
              </a:rPr>
              <a:t>Acceleration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rgbClr val="444444"/>
                </a:solidFill>
                <a:latin typeface="Calibri"/>
              </a:rPr>
              <a:t>Trend of YoY growth</a:t>
            </a:r>
          </a:p>
          <a:p>
            <a:pPr algn="l"/>
            <a:r>
              <a:rPr lang="en-US" sz="1750" i="1" dirty="0">
                <a:solidFill>
                  <a:schemeClr val="tx1"/>
                </a:solidFill>
                <a:latin typeface="Calibri"/>
              </a:rPr>
              <a:t>Is growth speeding up or slowing down?</a:t>
            </a:r>
          </a:p>
        </p:txBody>
      </p:sp>
      <p:sp>
        <p:nvSpPr>
          <p:cNvPr id="62" name="FeatureBox3">
            <a:extLst>
              <a:ext uri="{FF2B5EF4-FFF2-40B4-BE49-F238E27FC236}">
                <a16:creationId xmlns:a16="http://schemas.microsoft.com/office/drawing/2014/main" id="{100AB58F-DEC6-9EA4-FDC1-CA5342CC872C}"/>
              </a:ext>
            </a:extLst>
          </p:cNvPr>
          <p:cNvSpPr/>
          <p:nvPr/>
        </p:nvSpPr>
        <p:spPr>
          <a:xfrm>
            <a:off x="8244840" y="2747904"/>
            <a:ext cx="3337560" cy="1402833"/>
          </a:xfrm>
          <a:prstGeom prst="roundRect">
            <a:avLst>
              <a:gd name="adj" fmla="val 10000"/>
            </a:avLst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137160" tIns="91425" rIns="137160" bIns="91425" anchor="t"/>
          <a:lstStyle/>
          <a:p>
            <a:pPr algn="l">
              <a:spcAft>
                <a:spcPts val="600"/>
              </a:spcAft>
            </a:pPr>
            <a:r>
              <a:rPr lang="en-US" sz="2200" b="1" dirty="0">
                <a:solidFill>
                  <a:srgbClr val="5FA97C"/>
                </a:solidFill>
                <a:latin typeface="Calibri"/>
              </a:rPr>
              <a:t>Volatility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rgbClr val="444444"/>
                </a:solidFill>
                <a:latin typeface="Calibri"/>
              </a:rPr>
              <a:t>Spread of YoY growth</a:t>
            </a:r>
          </a:p>
          <a:p>
            <a:pPr algn="l"/>
            <a:r>
              <a:rPr lang="en-US" sz="1750" i="1" dirty="0">
                <a:solidFill>
                  <a:schemeClr val="tx1"/>
                </a:solidFill>
                <a:latin typeface="Calibri"/>
              </a:rPr>
              <a:t>How consistent is the growth?</a:t>
            </a:r>
          </a:p>
        </p:txBody>
      </p:sp>
      <p:sp>
        <p:nvSpPr>
          <p:cNvPr id="70" name="ArrowDown">
            <a:extLst>
              <a:ext uri="{FF2B5EF4-FFF2-40B4-BE49-F238E27FC236}">
                <a16:creationId xmlns:a16="http://schemas.microsoft.com/office/drawing/2014/main" id="{335177D9-8EB7-1060-94F0-7884233EE9E3}"/>
              </a:ext>
            </a:extLst>
          </p:cNvPr>
          <p:cNvSpPr/>
          <p:nvPr/>
        </p:nvSpPr>
        <p:spPr>
          <a:xfrm>
            <a:off x="6006000" y="4311574"/>
            <a:ext cx="180000" cy="45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257A1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ScoreBox">
            <a:extLst>
              <a:ext uri="{FF2B5EF4-FFF2-40B4-BE49-F238E27FC236}">
                <a16:creationId xmlns:a16="http://schemas.microsoft.com/office/drawing/2014/main" id="{87DC7CF7-5101-A0B3-C8BE-F596C256DC47}"/>
              </a:ext>
            </a:extLst>
          </p:cNvPr>
          <p:cNvSpPr/>
          <p:nvPr/>
        </p:nvSpPr>
        <p:spPr>
          <a:xfrm>
            <a:off x="2760904" y="4942732"/>
            <a:ext cx="6670192" cy="1081758"/>
          </a:xfrm>
          <a:prstGeom prst="roundRect">
            <a:avLst>
              <a:gd name="adj" fmla="val 10000"/>
            </a:avLst>
          </a:prstGeom>
          <a:solidFill>
            <a:srgbClr val="0257A1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Demand Momentum</a:t>
            </a:r>
          </a:p>
          <a:p>
            <a:pPr algn="ctr"/>
            <a:r>
              <a:rPr lang="en-US" sz="2000" dirty="0">
                <a:solidFill>
                  <a:srgbClr val="D0D8E8"/>
                </a:solidFill>
                <a:latin typeface="Calibri"/>
              </a:rPr>
              <a:t>Weighted combination of level, acceleration, and volatility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rmulaBox">
                <a:extLst>
                  <a:ext uri="{FF2B5EF4-FFF2-40B4-BE49-F238E27FC236}">
                    <a16:creationId xmlns:a16="http://schemas.microsoft.com/office/drawing/2014/main" id="{48ACF0C1-80CD-8402-5A94-61F129A74217}"/>
                  </a:ext>
                </a:extLst>
              </p:cNvPr>
              <p:cNvSpPr/>
              <p:nvPr/>
            </p:nvSpPr>
            <p:spPr>
              <a:xfrm>
                <a:off x="0" y="1697205"/>
                <a:ext cx="12192000" cy="550000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182850" tIns="45700" rIns="91425" bIns="4570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Opportunity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Score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Demand</m:t>
                          </m:r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Momentum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Distribution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Promotion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Category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FormulaBox">
                <a:extLst>
                  <a:ext uri="{FF2B5EF4-FFF2-40B4-BE49-F238E27FC236}">
                    <a16:creationId xmlns:a16="http://schemas.microsoft.com/office/drawing/2014/main" id="{48ACF0C1-80CD-8402-5A94-61F129A74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7205"/>
                <a:ext cx="12192000" cy="550000"/>
              </a:xfrm>
              <a:prstGeom prst="roundRect">
                <a:avLst>
                  <a:gd name="adj" fmla="val 10000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70" grpId="0" animBg="1"/>
      <p:bldP spid="8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E0BBB-6335-A392-590A-3AE5558D5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blue and green circle  AI-generated content may be incorrect.">
            <a:extLst>
              <a:ext uri="{FF2B5EF4-FFF2-40B4-BE49-F238E27FC236}">
                <a16:creationId xmlns:a16="http://schemas.microsoft.com/office/drawing/2014/main" id="{F92163B6-2B2D-F617-83E3-CA98F9FE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385" y="1822073"/>
            <a:ext cx="274320" cy="274320"/>
          </a:xfrm>
          <a:prstGeom prst="rect">
            <a:avLst/>
          </a:prstGeom>
        </p:spPr>
      </p:pic>
      <p:pic>
        <p:nvPicPr>
          <p:cNvPr id="59" name="Picture 58" descr="A red circle with black background  AI-generated content may be incorrect.">
            <a:extLst>
              <a:ext uri="{FF2B5EF4-FFF2-40B4-BE49-F238E27FC236}">
                <a16:creationId xmlns:a16="http://schemas.microsoft.com/office/drawing/2014/main" id="{C74ACE88-0CF2-698F-85A9-B0E6240B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385" y="2468037"/>
            <a:ext cx="274320" cy="27432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BE49157-6216-22DB-AA8D-BEC5BE657DE2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l"/>
            <a:r>
              <a:rPr lang="en-US" sz="3200" b="1" dirty="0">
                <a:solidFill>
                  <a:srgbClr val="1F2937"/>
                </a:solidFill>
                <a:latin typeface="Calibri"/>
              </a:rPr>
              <a:t>Which Feature Configuration Best Separates Tiers?</a:t>
            </a:r>
          </a:p>
        </p:txBody>
      </p:sp>
      <p:sp>
        <p:nvSpPr>
          <p:cNvPr id="30" name="TL">
            <a:extLst>
              <a:ext uri="{FF2B5EF4-FFF2-40B4-BE49-F238E27FC236}">
                <a16:creationId xmlns:a16="http://schemas.microsoft.com/office/drawing/2014/main" id="{F833B0D0-6865-F89D-CA49-665AF269D8A1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Sub">
            <a:extLst>
              <a:ext uri="{FF2B5EF4-FFF2-40B4-BE49-F238E27FC236}">
                <a16:creationId xmlns:a16="http://schemas.microsoft.com/office/drawing/2014/main" id="{DC463F9C-EB9A-AD4C-CE30-3216342ECDC2}"/>
              </a:ext>
            </a:extLst>
          </p:cNvPr>
          <p:cNvSpPr txBox="1"/>
          <p:nvPr/>
        </p:nvSpPr>
        <p:spPr>
          <a:xfrm>
            <a:off x="609600" y="969431"/>
            <a:ext cx="9682400" cy="38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"/>
              </a:rPr>
              <a:t>Separation</a:t>
            </a:r>
            <a:r>
              <a:rPr lang="en-US" sz="1800" b="0" dirty="0">
                <a:solidFill>
                  <a:schemeClr val="tx1"/>
                </a:solidFill>
                <a:latin typeface="Calibri"/>
              </a:rPr>
              <a:t> = difference in mean MCDA score between adjacent tiers. Larger gap = better separation.</a:t>
            </a:r>
          </a:p>
        </p:txBody>
      </p:sp>
      <p:sp>
        <p:nvSpPr>
          <p:cNvPr id="113" name="YLbl">
            <a:extLst>
              <a:ext uri="{FF2B5EF4-FFF2-40B4-BE49-F238E27FC236}">
                <a16:creationId xmlns:a16="http://schemas.microsoft.com/office/drawing/2014/main" id="{425E79BF-13B6-3933-1714-48334F990B81}"/>
              </a:ext>
            </a:extLst>
          </p:cNvPr>
          <p:cNvSpPr txBox="1"/>
          <p:nvPr/>
        </p:nvSpPr>
        <p:spPr>
          <a:xfrm>
            <a:off x="299452" y="3050350"/>
            <a:ext cx="1300000" cy="900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Calibri"/>
              </a:rPr>
              <a:t>Separation 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with</a:t>
            </a:r>
            <a:r>
              <a:rPr lang="en-US" sz="1600" b="0" dirty="0">
                <a:solidFill>
                  <a:schemeClr val="tx1"/>
                </a:solidFill>
                <a:latin typeface="Calibri"/>
              </a:rPr>
              <a:t>in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  <a:latin typeface="Calibri"/>
              </a:rPr>
              <a:t>Dot</a:t>
            </a:r>
          </a:p>
        </p:txBody>
      </p:sp>
      <p:sp>
        <p:nvSpPr>
          <p:cNvPr id="135" name="LegHdr">
            <a:extLst>
              <a:ext uri="{FF2B5EF4-FFF2-40B4-BE49-F238E27FC236}">
                <a16:creationId xmlns:a16="http://schemas.microsoft.com/office/drawing/2014/main" id="{DE2A5B59-A670-E09B-6501-EE30E0A63C51}"/>
              </a:ext>
            </a:extLst>
          </p:cNvPr>
          <p:cNvSpPr txBox="1"/>
          <p:nvPr/>
        </p:nvSpPr>
        <p:spPr>
          <a:xfrm>
            <a:off x="9976705" y="1477280"/>
            <a:ext cx="2200000" cy="28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Calibri"/>
              </a:rPr>
              <a:t>Tier boundary:</a:t>
            </a:r>
          </a:p>
        </p:txBody>
      </p:sp>
      <p:sp>
        <p:nvSpPr>
          <p:cNvPr id="137" name="LL0">
            <a:extLst>
              <a:ext uri="{FF2B5EF4-FFF2-40B4-BE49-F238E27FC236}">
                <a16:creationId xmlns:a16="http://schemas.microsoft.com/office/drawing/2014/main" id="{9188BF0F-6955-933C-D4F5-797C8016DF26}"/>
              </a:ext>
            </a:extLst>
          </p:cNvPr>
          <p:cNvSpPr txBox="1"/>
          <p:nvPr/>
        </p:nvSpPr>
        <p:spPr>
          <a:xfrm>
            <a:off x="10151862" y="2426953"/>
            <a:ext cx="2100000" cy="330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Decline</a:t>
            </a:r>
            <a:r>
              <a:rPr lang="en-US" b="0" dirty="0">
                <a:solidFill>
                  <a:schemeClr val="tx1"/>
                </a:solidFill>
                <a:latin typeface="Calibri"/>
              </a:rPr>
              <a:t> vs Discontinued</a:t>
            </a:r>
          </a:p>
        </p:txBody>
      </p:sp>
      <p:sp>
        <p:nvSpPr>
          <p:cNvPr id="139" name="LL1">
            <a:extLst>
              <a:ext uri="{FF2B5EF4-FFF2-40B4-BE49-F238E27FC236}">
                <a16:creationId xmlns:a16="http://schemas.microsoft.com/office/drawing/2014/main" id="{F05D62C2-4F6E-8617-6AFE-B3C18FD664ED}"/>
              </a:ext>
            </a:extLst>
          </p:cNvPr>
          <p:cNvSpPr txBox="1"/>
          <p:nvPr/>
        </p:nvSpPr>
        <p:spPr>
          <a:xfrm>
            <a:off x="10151862" y="1793442"/>
            <a:ext cx="2100000" cy="330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Growing</a:t>
            </a:r>
            <a:r>
              <a:rPr lang="en-US" b="0" dirty="0">
                <a:solidFill>
                  <a:schemeClr val="tx1"/>
                </a:solidFill>
                <a:latin typeface="Calibri"/>
              </a:rPr>
              <a:t> vs Stable</a:t>
            </a:r>
          </a:p>
        </p:txBody>
      </p:sp>
      <p:sp>
        <p:nvSpPr>
          <p:cNvPr id="141" name="LL2">
            <a:extLst>
              <a:ext uri="{FF2B5EF4-FFF2-40B4-BE49-F238E27FC236}">
                <a16:creationId xmlns:a16="http://schemas.microsoft.com/office/drawing/2014/main" id="{BD0E275E-9A79-DA1A-FAC7-5EF4DC601A35}"/>
              </a:ext>
            </a:extLst>
          </p:cNvPr>
          <p:cNvSpPr txBox="1"/>
          <p:nvPr/>
        </p:nvSpPr>
        <p:spPr>
          <a:xfrm>
            <a:off x="10138177" y="2108846"/>
            <a:ext cx="2100000" cy="330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l"/>
            <a:r>
              <a:rPr lang="en-US" b="0" dirty="0">
                <a:solidFill>
                  <a:schemeClr val="tx1"/>
                </a:solidFill>
                <a:latin typeface="Calibri"/>
              </a:rPr>
              <a:t>Stable vs Decline</a:t>
            </a:r>
          </a:p>
        </p:txBody>
      </p:sp>
      <p:sp>
        <p:nvSpPr>
          <p:cNvPr id="142" name="Insight">
            <a:extLst>
              <a:ext uri="{FF2B5EF4-FFF2-40B4-BE49-F238E27FC236}">
                <a16:creationId xmlns:a16="http://schemas.microsoft.com/office/drawing/2014/main" id="{6F53509B-8AAF-11D2-3A9E-C21DC9C35D2A}"/>
              </a:ext>
            </a:extLst>
          </p:cNvPr>
          <p:cNvSpPr/>
          <p:nvPr/>
        </p:nvSpPr>
        <p:spPr>
          <a:xfrm>
            <a:off x="1662785" y="5883776"/>
            <a:ext cx="8229600" cy="428669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chemeClr val="tx2">
                <a:lumMod val="90000"/>
              </a:schemeClr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 anchor="ctr" anchorCtr="0"/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 is the most balanced config: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 at the bottom tier without much loss at the top.</a:t>
            </a:r>
          </a:p>
        </p:txBody>
      </p:sp>
      <p:sp>
        <p:nvSpPr>
          <p:cNvPr id="4" name="Shape 21">
            <a:extLst>
              <a:ext uri="{FF2B5EF4-FFF2-40B4-BE49-F238E27FC236}">
                <a16:creationId xmlns:a16="http://schemas.microsoft.com/office/drawing/2014/main" id="{D7249346-B1FB-B5D8-6FCF-B7EB46DBAA89}"/>
              </a:ext>
            </a:extLst>
          </p:cNvPr>
          <p:cNvSpPr/>
          <p:nvPr/>
        </p:nvSpPr>
        <p:spPr>
          <a:xfrm>
            <a:off x="7213531" y="1445986"/>
            <a:ext cx="2560320" cy="435945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5" name="Shape 16">
            <a:extLst>
              <a:ext uri="{FF2B5EF4-FFF2-40B4-BE49-F238E27FC236}">
                <a16:creationId xmlns:a16="http://schemas.microsoft.com/office/drawing/2014/main" id="{97E24A79-AD46-E2F5-2E55-FC9B23E62224}"/>
              </a:ext>
            </a:extLst>
          </p:cNvPr>
          <p:cNvSpPr/>
          <p:nvPr/>
        </p:nvSpPr>
        <p:spPr>
          <a:xfrm>
            <a:off x="4450080" y="1445986"/>
            <a:ext cx="2560320" cy="43594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3837AB77-C4D1-BEAA-37DF-5BEE84F18FE0}"/>
              </a:ext>
            </a:extLst>
          </p:cNvPr>
          <p:cNvSpPr/>
          <p:nvPr/>
        </p:nvSpPr>
        <p:spPr>
          <a:xfrm>
            <a:off x="1681734" y="1445985"/>
            <a:ext cx="2560320" cy="435945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D2AC107A-FD44-0C96-FF82-7DF4062881E9}"/>
              </a:ext>
            </a:extLst>
          </p:cNvPr>
          <p:cNvSpPr/>
          <p:nvPr/>
        </p:nvSpPr>
        <p:spPr>
          <a:xfrm>
            <a:off x="1657823" y="1653744"/>
            <a:ext cx="8138160" cy="9753"/>
          </a:xfrm>
          <a:prstGeom prst="rect">
            <a:avLst/>
          </a:prstGeom>
          <a:solidFill>
            <a:srgbClr val="DEDEDE"/>
          </a:solidFill>
          <a:ln w="9525">
            <a:solidFill>
              <a:srgbClr val="DEDEDE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0810A8A0-9122-32B3-72DD-F21477058EAD}"/>
              </a:ext>
            </a:extLst>
          </p:cNvPr>
          <p:cNvSpPr/>
          <p:nvPr/>
        </p:nvSpPr>
        <p:spPr>
          <a:xfrm>
            <a:off x="1657823" y="2913584"/>
            <a:ext cx="8138160" cy="9753"/>
          </a:xfrm>
          <a:prstGeom prst="rect">
            <a:avLst/>
          </a:prstGeom>
          <a:solidFill>
            <a:srgbClr val="DEDEDE"/>
          </a:solidFill>
          <a:ln w="9525">
            <a:solidFill>
              <a:srgbClr val="DEDEDE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22" name="Shape 6">
            <a:extLst>
              <a:ext uri="{FF2B5EF4-FFF2-40B4-BE49-F238E27FC236}">
                <a16:creationId xmlns:a16="http://schemas.microsoft.com/office/drawing/2014/main" id="{85CFFC95-22C3-4058-D0C9-D857EC056F92}"/>
              </a:ext>
            </a:extLst>
          </p:cNvPr>
          <p:cNvSpPr/>
          <p:nvPr/>
        </p:nvSpPr>
        <p:spPr>
          <a:xfrm>
            <a:off x="1657823" y="4173424"/>
            <a:ext cx="8138160" cy="9753"/>
          </a:xfrm>
          <a:prstGeom prst="rect">
            <a:avLst/>
          </a:prstGeom>
          <a:solidFill>
            <a:srgbClr val="DEDEDE"/>
          </a:solidFill>
          <a:ln w="9525">
            <a:solidFill>
              <a:srgbClr val="DEDEDE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5A505C9D-ABEF-11D2-FC16-05FE283CE09E}"/>
              </a:ext>
            </a:extLst>
          </p:cNvPr>
          <p:cNvSpPr/>
          <p:nvPr/>
        </p:nvSpPr>
        <p:spPr>
          <a:xfrm>
            <a:off x="1657823" y="5433264"/>
            <a:ext cx="8138160" cy="9753"/>
          </a:xfrm>
          <a:prstGeom prst="rect">
            <a:avLst/>
          </a:prstGeom>
          <a:solidFill>
            <a:srgbClr val="DEDEDE"/>
          </a:solidFill>
          <a:ln w="9525">
            <a:solidFill>
              <a:srgbClr val="DEDEDE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 sz="1867"/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F95CAF87-83D4-F9FC-C363-782DDE3FB4A5}"/>
              </a:ext>
            </a:extLst>
          </p:cNvPr>
          <p:cNvSpPr/>
          <p:nvPr/>
        </p:nvSpPr>
        <p:spPr>
          <a:xfrm>
            <a:off x="1077468" y="5291836"/>
            <a:ext cx="60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0.00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 5">
            <a:extLst>
              <a:ext uri="{FF2B5EF4-FFF2-40B4-BE49-F238E27FC236}">
                <a16:creationId xmlns:a16="http://schemas.microsoft.com/office/drawing/2014/main" id="{9FE68674-6C67-E605-42B0-4D76BC934775}"/>
              </a:ext>
            </a:extLst>
          </p:cNvPr>
          <p:cNvSpPr/>
          <p:nvPr/>
        </p:nvSpPr>
        <p:spPr>
          <a:xfrm>
            <a:off x="1077468" y="4031996"/>
            <a:ext cx="60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0.05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FA2637E8-A43D-77BF-7F28-9DA46F64B2AF}"/>
              </a:ext>
            </a:extLst>
          </p:cNvPr>
          <p:cNvSpPr/>
          <p:nvPr/>
        </p:nvSpPr>
        <p:spPr>
          <a:xfrm>
            <a:off x="1077468" y="2772156"/>
            <a:ext cx="60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0.10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092E0AB9-9DF2-FDB7-8133-B121AF25C823}"/>
              </a:ext>
            </a:extLst>
          </p:cNvPr>
          <p:cNvSpPr/>
          <p:nvPr/>
        </p:nvSpPr>
        <p:spPr>
          <a:xfrm>
            <a:off x="1077468" y="1512316"/>
            <a:ext cx="60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0.15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F7572E89-56DA-6566-913B-634FFB9D63A9}"/>
              </a:ext>
            </a:extLst>
          </p:cNvPr>
          <p:cNvSpPr/>
          <p:nvPr/>
        </p:nvSpPr>
        <p:spPr>
          <a:xfrm>
            <a:off x="1724406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CA829F9E-9B7E-A085-8F49-321E171D9A7E}"/>
              </a:ext>
            </a:extLst>
          </p:cNvPr>
          <p:cNvSpPr/>
          <p:nvPr/>
        </p:nvSpPr>
        <p:spPr>
          <a:xfrm>
            <a:off x="2663190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LV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F64CDAAA-C4B0-5DEC-252F-9A2EC2E56375}"/>
              </a:ext>
            </a:extLst>
          </p:cNvPr>
          <p:cNvSpPr/>
          <p:nvPr/>
        </p:nvSpPr>
        <p:spPr>
          <a:xfrm>
            <a:off x="3601974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LVA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Text 17">
            <a:extLst>
              <a:ext uri="{FF2B5EF4-FFF2-40B4-BE49-F238E27FC236}">
                <a16:creationId xmlns:a16="http://schemas.microsoft.com/office/drawing/2014/main" id="{0A21F702-8E21-98AD-2C47-D057FE35FBF4}"/>
              </a:ext>
            </a:extLst>
          </p:cNvPr>
          <p:cNvSpPr/>
          <p:nvPr/>
        </p:nvSpPr>
        <p:spPr>
          <a:xfrm>
            <a:off x="4492752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Text 18">
            <a:extLst>
              <a:ext uri="{FF2B5EF4-FFF2-40B4-BE49-F238E27FC236}">
                <a16:creationId xmlns:a16="http://schemas.microsoft.com/office/drawing/2014/main" id="{27EB0958-559D-4379-D244-141A01887BFD}"/>
              </a:ext>
            </a:extLst>
          </p:cNvPr>
          <p:cNvSpPr/>
          <p:nvPr/>
        </p:nvSpPr>
        <p:spPr>
          <a:xfrm>
            <a:off x="5431536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LV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 19">
            <a:extLst>
              <a:ext uri="{FF2B5EF4-FFF2-40B4-BE49-F238E27FC236}">
                <a16:creationId xmlns:a16="http://schemas.microsoft.com/office/drawing/2014/main" id="{54D81CEF-AFC3-F4CC-7558-8E8235D07769}"/>
              </a:ext>
            </a:extLst>
          </p:cNvPr>
          <p:cNvSpPr/>
          <p:nvPr/>
        </p:nvSpPr>
        <p:spPr>
          <a:xfrm>
            <a:off x="6370320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LVA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ext 22">
            <a:extLst>
              <a:ext uri="{FF2B5EF4-FFF2-40B4-BE49-F238E27FC236}">
                <a16:creationId xmlns:a16="http://schemas.microsoft.com/office/drawing/2014/main" id="{584099E0-95C4-10A0-B233-EC4A3348F303}"/>
              </a:ext>
            </a:extLst>
          </p:cNvPr>
          <p:cNvSpPr/>
          <p:nvPr/>
        </p:nvSpPr>
        <p:spPr>
          <a:xfrm>
            <a:off x="7256203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 23">
            <a:extLst>
              <a:ext uri="{FF2B5EF4-FFF2-40B4-BE49-F238E27FC236}">
                <a16:creationId xmlns:a16="http://schemas.microsoft.com/office/drawing/2014/main" id="{FEC07B93-2033-8B32-0C48-A39C3B175679}"/>
              </a:ext>
            </a:extLst>
          </p:cNvPr>
          <p:cNvSpPr/>
          <p:nvPr/>
        </p:nvSpPr>
        <p:spPr>
          <a:xfrm>
            <a:off x="8194987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LV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Text 24">
            <a:extLst>
              <a:ext uri="{FF2B5EF4-FFF2-40B4-BE49-F238E27FC236}">
                <a16:creationId xmlns:a16="http://schemas.microsoft.com/office/drawing/2014/main" id="{4FB544F1-64C1-38DC-6CCC-0D62EF990E59}"/>
              </a:ext>
            </a:extLst>
          </p:cNvPr>
          <p:cNvSpPr/>
          <p:nvPr/>
        </p:nvSpPr>
        <p:spPr>
          <a:xfrm>
            <a:off x="9133771" y="5469636"/>
            <a:ext cx="640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LVA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Text 35">
            <a:extLst>
              <a:ext uri="{FF2B5EF4-FFF2-40B4-BE49-F238E27FC236}">
                <a16:creationId xmlns:a16="http://schemas.microsoft.com/office/drawing/2014/main" id="{40887E4A-777B-0077-F11C-5F3B2951D243}"/>
              </a:ext>
            </a:extLst>
          </p:cNvPr>
          <p:cNvSpPr/>
          <p:nvPr/>
        </p:nvSpPr>
        <p:spPr>
          <a:xfrm>
            <a:off x="1689354" y="4382313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0.024</a:t>
            </a:r>
            <a:endParaRPr lang="en-US" sz="1500" dirty="0"/>
          </a:p>
        </p:txBody>
      </p:sp>
      <p:sp>
        <p:nvSpPr>
          <p:cNvPr id="40" name="Text 37">
            <a:extLst>
              <a:ext uri="{FF2B5EF4-FFF2-40B4-BE49-F238E27FC236}">
                <a16:creationId xmlns:a16="http://schemas.microsoft.com/office/drawing/2014/main" id="{3315FF47-0782-6F2E-EDDE-9F782807BA23}"/>
              </a:ext>
            </a:extLst>
          </p:cNvPr>
          <p:cNvSpPr/>
          <p:nvPr/>
        </p:nvSpPr>
        <p:spPr>
          <a:xfrm>
            <a:off x="2628138" y="3928771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0.042</a:t>
            </a:r>
            <a:endParaRPr lang="en-US" sz="1500" dirty="0"/>
          </a:p>
        </p:txBody>
      </p:sp>
      <p:sp>
        <p:nvSpPr>
          <p:cNvPr id="41" name="Text 39">
            <a:extLst>
              <a:ext uri="{FF2B5EF4-FFF2-40B4-BE49-F238E27FC236}">
                <a16:creationId xmlns:a16="http://schemas.microsoft.com/office/drawing/2014/main" id="{039BBDD5-67E0-740E-8EB9-C050A668768E}"/>
              </a:ext>
            </a:extLst>
          </p:cNvPr>
          <p:cNvSpPr/>
          <p:nvPr/>
        </p:nvSpPr>
        <p:spPr>
          <a:xfrm>
            <a:off x="3566922" y="3903573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0.043</a:t>
            </a:r>
            <a:endParaRPr lang="en-US" sz="1500" dirty="0"/>
          </a:p>
        </p:txBody>
      </p:sp>
      <p:sp>
        <p:nvSpPr>
          <p:cNvPr id="42" name="Text 41">
            <a:extLst>
              <a:ext uri="{FF2B5EF4-FFF2-40B4-BE49-F238E27FC236}">
                <a16:creationId xmlns:a16="http://schemas.microsoft.com/office/drawing/2014/main" id="{F8ADE2C8-E90E-E7E8-0950-386DFBD3C7C5}"/>
              </a:ext>
            </a:extLst>
          </p:cNvPr>
          <p:cNvSpPr/>
          <p:nvPr/>
        </p:nvSpPr>
        <p:spPr>
          <a:xfrm>
            <a:off x="4457700" y="3953967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0.041</a:t>
            </a:r>
            <a:endParaRPr lang="en-US" sz="1500" dirty="0"/>
          </a:p>
        </p:txBody>
      </p:sp>
      <p:sp>
        <p:nvSpPr>
          <p:cNvPr id="43" name="Text 43">
            <a:extLst>
              <a:ext uri="{FF2B5EF4-FFF2-40B4-BE49-F238E27FC236}">
                <a16:creationId xmlns:a16="http://schemas.microsoft.com/office/drawing/2014/main" id="{12474988-3876-FDB4-3C6C-E7011503F57C}"/>
              </a:ext>
            </a:extLst>
          </p:cNvPr>
          <p:cNvSpPr/>
          <p:nvPr/>
        </p:nvSpPr>
        <p:spPr>
          <a:xfrm>
            <a:off x="5396484" y="4105148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0.035</a:t>
            </a:r>
            <a:endParaRPr lang="en-US" sz="1500" dirty="0"/>
          </a:p>
        </p:txBody>
      </p:sp>
      <p:sp>
        <p:nvSpPr>
          <p:cNvPr id="44" name="Text 45">
            <a:extLst>
              <a:ext uri="{FF2B5EF4-FFF2-40B4-BE49-F238E27FC236}">
                <a16:creationId xmlns:a16="http://schemas.microsoft.com/office/drawing/2014/main" id="{9376D8C0-FF23-1C83-4C3D-E01D3186DDF0}"/>
              </a:ext>
            </a:extLst>
          </p:cNvPr>
          <p:cNvSpPr/>
          <p:nvPr/>
        </p:nvSpPr>
        <p:spPr>
          <a:xfrm>
            <a:off x="6335268" y="4180739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0.032</a:t>
            </a:r>
            <a:endParaRPr lang="en-US" sz="1500" dirty="0"/>
          </a:p>
        </p:txBody>
      </p:sp>
      <p:sp>
        <p:nvSpPr>
          <p:cNvPr id="45" name="Text 47">
            <a:extLst>
              <a:ext uri="{FF2B5EF4-FFF2-40B4-BE49-F238E27FC236}">
                <a16:creationId xmlns:a16="http://schemas.microsoft.com/office/drawing/2014/main" id="{686F35AC-ADCE-1A05-DC4C-8C959F862E33}"/>
              </a:ext>
            </a:extLst>
          </p:cNvPr>
          <p:cNvSpPr/>
          <p:nvPr/>
        </p:nvSpPr>
        <p:spPr>
          <a:xfrm>
            <a:off x="7221151" y="1635861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0.133</a:t>
            </a:r>
            <a:endParaRPr lang="en-US" sz="1500" dirty="0"/>
          </a:p>
        </p:txBody>
      </p:sp>
      <p:sp>
        <p:nvSpPr>
          <p:cNvPr id="46" name="Text 49">
            <a:extLst>
              <a:ext uri="{FF2B5EF4-FFF2-40B4-BE49-F238E27FC236}">
                <a16:creationId xmlns:a16="http://schemas.microsoft.com/office/drawing/2014/main" id="{4CD5263A-91B6-BF78-0F56-6BA7A8F200A7}"/>
              </a:ext>
            </a:extLst>
          </p:cNvPr>
          <p:cNvSpPr/>
          <p:nvPr/>
        </p:nvSpPr>
        <p:spPr>
          <a:xfrm>
            <a:off x="8159935" y="2089404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0.115</a:t>
            </a:r>
            <a:endParaRPr lang="en-US" sz="1500" dirty="0"/>
          </a:p>
        </p:txBody>
      </p:sp>
      <p:sp>
        <p:nvSpPr>
          <p:cNvPr id="47" name="Text 51">
            <a:extLst>
              <a:ext uri="{FF2B5EF4-FFF2-40B4-BE49-F238E27FC236}">
                <a16:creationId xmlns:a16="http://schemas.microsoft.com/office/drawing/2014/main" id="{C2088BAE-B888-3364-5498-EB01B75AF356}"/>
              </a:ext>
            </a:extLst>
          </p:cNvPr>
          <p:cNvSpPr/>
          <p:nvPr/>
        </p:nvSpPr>
        <p:spPr>
          <a:xfrm>
            <a:off x="9098719" y="2492553"/>
            <a:ext cx="6827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500" b="1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0.099</a:t>
            </a:r>
            <a:endParaRPr lang="en-US" sz="1500" dirty="0"/>
          </a:p>
        </p:txBody>
      </p:sp>
      <p:sp>
        <p:nvSpPr>
          <p:cNvPr id="48" name="Text 53">
            <a:extLst>
              <a:ext uri="{FF2B5EF4-FFF2-40B4-BE49-F238E27FC236}">
                <a16:creationId xmlns:a16="http://schemas.microsoft.com/office/drawing/2014/main" id="{EF8D94D1-BDA0-C016-97CA-D86472900780}"/>
              </a:ext>
            </a:extLst>
          </p:cNvPr>
          <p:cNvSpPr/>
          <p:nvPr/>
        </p:nvSpPr>
        <p:spPr>
          <a:xfrm>
            <a:off x="2418149" y="4915433"/>
            <a:ext cx="1097280" cy="316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+0.018 gain vs L</a:t>
            </a:r>
            <a:endParaRPr lang="en-US" dirty="0"/>
          </a:p>
        </p:txBody>
      </p:sp>
      <p:sp>
        <p:nvSpPr>
          <p:cNvPr id="49" name="AnnotLabel">
            <a:extLst>
              <a:ext uri="{FF2B5EF4-FFF2-40B4-BE49-F238E27FC236}">
                <a16:creationId xmlns:a16="http://schemas.microsoft.com/office/drawing/2014/main" id="{512A26FE-EBEC-874B-6EAE-9D4FF4AAC477}"/>
              </a:ext>
            </a:extLst>
          </p:cNvPr>
          <p:cNvSpPr txBox="1"/>
          <p:nvPr/>
        </p:nvSpPr>
        <p:spPr>
          <a:xfrm rot="16200000">
            <a:off x="2867738" y="4633013"/>
            <a:ext cx="198103" cy="32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r"/>
            <a:r>
              <a:rPr lang="en-US" sz="1100" b="1" dirty="0">
                <a:solidFill>
                  <a:srgbClr val="A8004F"/>
                </a:solidFill>
                <a:latin typeface="Calibri"/>
              </a:rPr>
              <a:t>→</a:t>
            </a:r>
          </a:p>
        </p:txBody>
      </p:sp>
      <p:pic>
        <p:nvPicPr>
          <p:cNvPr id="50" name="Picture 49" descr="A blue and green circle  AI-generated content may be incorrect.">
            <a:extLst>
              <a:ext uri="{FF2B5EF4-FFF2-40B4-BE49-F238E27FC236}">
                <a16:creationId xmlns:a16="http://schemas.microsoft.com/office/drawing/2014/main" id="{B400F3C6-543C-33F0-E9EB-02B3D9B4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501" y="1940000"/>
            <a:ext cx="419100" cy="419100"/>
          </a:xfrm>
          <a:prstGeom prst="rect">
            <a:avLst/>
          </a:prstGeom>
        </p:spPr>
      </p:pic>
      <p:pic>
        <p:nvPicPr>
          <p:cNvPr id="51" name="Picture 50" descr="A blue and green circle  AI-generated content may be incorrect.">
            <a:extLst>
              <a:ext uri="{FF2B5EF4-FFF2-40B4-BE49-F238E27FC236}">
                <a16:creationId xmlns:a16="http://schemas.microsoft.com/office/drawing/2014/main" id="{5E66FC46-E8F4-6D9F-D309-BEF966BF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015" y="2359100"/>
            <a:ext cx="419100" cy="419100"/>
          </a:xfrm>
          <a:prstGeom prst="rect">
            <a:avLst/>
          </a:prstGeom>
        </p:spPr>
      </p:pic>
      <p:pic>
        <p:nvPicPr>
          <p:cNvPr id="52" name="Picture 51" descr="A blue and green circle  AI-generated content may be incorrect.">
            <a:extLst>
              <a:ext uri="{FF2B5EF4-FFF2-40B4-BE49-F238E27FC236}">
                <a16:creationId xmlns:a16="http://schemas.microsoft.com/office/drawing/2014/main" id="{7E9AE5B3-8D60-75D0-8C7F-05F352BE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77" y="2802586"/>
            <a:ext cx="419100" cy="419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6EE2E0C-FD8E-5A4A-98F3-32461F4B1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050" y="4261613"/>
            <a:ext cx="419100" cy="419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24EF08D-528F-08A5-8494-A77BE36A7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834" y="4414471"/>
            <a:ext cx="419100" cy="419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F2F050-C36C-9BF5-A93A-A0D3C0933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18" y="4488283"/>
            <a:ext cx="419100" cy="419100"/>
          </a:xfrm>
          <a:prstGeom prst="rect">
            <a:avLst/>
          </a:prstGeom>
        </p:spPr>
      </p:pic>
      <p:pic>
        <p:nvPicPr>
          <p:cNvPr id="56" name="Picture 55" descr="A red circle with black background  AI-generated content may be incorrect.">
            <a:extLst>
              <a:ext uri="{FF2B5EF4-FFF2-40B4-BE49-F238E27FC236}">
                <a16:creationId xmlns:a16="http://schemas.microsoft.com/office/drawing/2014/main" id="{945BF225-266D-9455-FD2F-311E5F428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748" y="4212845"/>
            <a:ext cx="419100" cy="419100"/>
          </a:xfrm>
          <a:prstGeom prst="rect">
            <a:avLst/>
          </a:prstGeom>
        </p:spPr>
      </p:pic>
      <p:pic>
        <p:nvPicPr>
          <p:cNvPr id="57" name="Picture 56" descr="A red circle with black background  AI-generated content may be incorrect.">
            <a:extLst>
              <a:ext uri="{FF2B5EF4-FFF2-40B4-BE49-F238E27FC236}">
                <a16:creationId xmlns:a16="http://schemas.microsoft.com/office/drawing/2014/main" id="{8A4A9DE6-A02F-3B4B-8B5C-D6539374C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488" y="4236416"/>
            <a:ext cx="419100" cy="419100"/>
          </a:xfrm>
          <a:prstGeom prst="rect">
            <a:avLst/>
          </a:prstGeom>
        </p:spPr>
      </p:pic>
      <p:pic>
        <p:nvPicPr>
          <p:cNvPr id="58" name="Picture 57" descr="A red circle with black background  AI-generated content may be incorrect.">
            <a:extLst>
              <a:ext uri="{FF2B5EF4-FFF2-40B4-BE49-F238E27FC236}">
                <a16:creationId xmlns:a16="http://schemas.microsoft.com/office/drawing/2014/main" id="{8800DFF9-A8C9-90AC-5931-2F373BC6F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180" y="4680713"/>
            <a:ext cx="419100" cy="419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70B05B6-6520-670A-0C3A-CCCA94D00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385" y="2138685"/>
            <a:ext cx="274320" cy="274320"/>
          </a:xfrm>
          <a:prstGeom prst="rect">
            <a:avLst/>
          </a:prstGeom>
        </p:spPr>
      </p:pic>
      <p:sp>
        <p:nvSpPr>
          <p:cNvPr id="961" name="LL1">
            <a:extLst>
              <a:ext uri="{FF2B5EF4-FFF2-40B4-BE49-F238E27FC236}">
                <a16:creationId xmlns:a16="http://schemas.microsoft.com/office/drawing/2014/main" id="{14088BA4-479B-1B4E-21A1-9F80D91A65ED}"/>
              </a:ext>
            </a:extLst>
          </p:cNvPr>
          <p:cNvSpPr txBox="1"/>
          <p:nvPr/>
        </p:nvSpPr>
        <p:spPr>
          <a:xfrm>
            <a:off x="1573530" y="5843279"/>
            <a:ext cx="914400" cy="4572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</a:rPr>
              <a:t>Level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</a:rPr>
              <a:t>(100%)</a:t>
            </a:r>
            <a:endParaRPr lang="en-US" b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62" name="LL2">
            <a:extLst>
              <a:ext uri="{FF2B5EF4-FFF2-40B4-BE49-F238E27FC236}">
                <a16:creationId xmlns:a16="http://schemas.microsoft.com/office/drawing/2014/main" id="{CCC8A9C0-F6C5-771A-EB82-EB645EE00F79}"/>
              </a:ext>
            </a:extLst>
          </p:cNvPr>
          <p:cNvSpPr txBox="1"/>
          <p:nvPr/>
        </p:nvSpPr>
        <p:spPr>
          <a:xfrm>
            <a:off x="2138934" y="5844695"/>
            <a:ext cx="1645920" cy="4572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Calibri"/>
              </a:rPr>
              <a:t>Level + Volatility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latin typeface="Calibri"/>
              </a:rPr>
              <a:t>(90/10)</a:t>
            </a:r>
          </a:p>
        </p:txBody>
      </p:sp>
      <p:sp>
        <p:nvSpPr>
          <p:cNvPr id="960" name="LL0">
            <a:extLst>
              <a:ext uri="{FF2B5EF4-FFF2-40B4-BE49-F238E27FC236}">
                <a16:creationId xmlns:a16="http://schemas.microsoft.com/office/drawing/2014/main" id="{2B3691FD-2388-59C6-FB00-5956BD08A3A3}"/>
              </a:ext>
            </a:extLst>
          </p:cNvPr>
          <p:cNvSpPr txBox="1"/>
          <p:nvPr/>
        </p:nvSpPr>
        <p:spPr>
          <a:xfrm>
            <a:off x="3099054" y="5843016"/>
            <a:ext cx="1645920" cy="4572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Level + Vol. + Accel.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/>
              </a:rPr>
              <a:t>(80/10/10)</a:t>
            </a:r>
            <a:endParaRPr lang="en-US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1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allAtOnce" animBg="1"/>
      <p:bldP spid="4" grpId="0" animBg="1"/>
      <p:bldP spid="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961" grpId="0"/>
      <p:bldP spid="962" grpId="0"/>
      <p:bldP spid="962" grpId="1"/>
      <p:bldP spid="960" grpId="0"/>
      <p:bldP spid="9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7CA1-B6D6-04B5-1478-0EF6D0660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8">
            <a:extLst>
              <a:ext uri="{FF2B5EF4-FFF2-40B4-BE49-F238E27FC236}">
                <a16:creationId xmlns:a16="http://schemas.microsoft.com/office/drawing/2014/main" id="{63F5AE98-9EDC-9C12-1C93-FA7A247C661B}"/>
              </a:ext>
            </a:extLst>
          </p:cNvPr>
          <p:cNvSpPr/>
          <p:nvPr/>
        </p:nvSpPr>
        <p:spPr>
          <a:xfrm>
            <a:off x="609600" y="5486398"/>
            <a:ext cx="10972800" cy="60960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>
                <a:lumMod val="90000"/>
              </a:schemeClr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1867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BBA6FB7E-0BA4-411C-22BB-5DC60273349C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Models, Two Levels of Detail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9CACFB4-BD66-73F8-5A29-F93BDED1DF3B}"/>
              </a:ext>
            </a:extLst>
          </p:cNvPr>
          <p:cNvSpPr/>
          <p:nvPr/>
        </p:nvSpPr>
        <p:spPr>
          <a:xfrm>
            <a:off x="670560" y="1143000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model addresses a different decision a broker faces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AAE72723-AB23-5D21-20D0-1D02F0D8E30D}"/>
              </a:ext>
            </a:extLst>
          </p:cNvPr>
          <p:cNvSpPr/>
          <p:nvPr/>
        </p:nvSpPr>
        <p:spPr>
          <a:xfrm>
            <a:off x="914400" y="5547360"/>
            <a:ext cx="1036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 from leave-one-out cross-validation (n = 112).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Shape 4">
            <a:extLst>
              <a:ext uri="{FF2B5EF4-FFF2-40B4-BE49-F238E27FC236}">
                <a16:creationId xmlns:a16="http://schemas.microsoft.com/office/drawing/2014/main" id="{14200826-FD06-F24F-8466-09A7958F94D6}"/>
              </a:ext>
            </a:extLst>
          </p:cNvPr>
          <p:cNvSpPr/>
          <p:nvPr/>
        </p:nvSpPr>
        <p:spPr>
          <a:xfrm>
            <a:off x="609600" y="1767840"/>
            <a:ext cx="5334000" cy="3438145"/>
          </a:xfrm>
          <a:prstGeom prst="rect">
            <a:avLst/>
          </a:prstGeom>
          <a:solidFill>
            <a:srgbClr val="FFFFFF"/>
          </a:solidFill>
          <a:ln w="19050">
            <a:solidFill>
              <a:srgbClr val="0D5B8C"/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1867"/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2CC5D6A5-0CC6-3433-7782-4C09FD639430}"/>
              </a:ext>
            </a:extLst>
          </p:cNvPr>
          <p:cNvSpPr/>
          <p:nvPr/>
        </p:nvSpPr>
        <p:spPr>
          <a:xfrm>
            <a:off x="609600" y="1767840"/>
            <a:ext cx="5330952" cy="73152"/>
          </a:xfrm>
          <a:prstGeom prst="rect">
            <a:avLst/>
          </a:prstGeom>
          <a:solidFill>
            <a:srgbClr val="0D5B8C"/>
          </a:solidFill>
          <a:ln/>
        </p:spPr>
        <p:txBody>
          <a:bodyPr/>
          <a:lstStyle/>
          <a:p>
            <a:endParaRPr lang="en-US" sz="1867">
              <a:solidFill>
                <a:srgbClr val="0257A1"/>
              </a:solidFill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3A2F06BA-DE51-CC51-0507-3B9DE72DDA27}"/>
              </a:ext>
            </a:extLst>
          </p:cNvPr>
          <p:cNvSpPr/>
          <p:nvPr/>
        </p:nvSpPr>
        <p:spPr>
          <a:xfrm>
            <a:off x="795336" y="2130605"/>
            <a:ext cx="39624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0D5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this brand worth investing in?</a:t>
            </a:r>
            <a:endParaRPr lang="en-US" sz="2200" dirty="0">
              <a:solidFill>
                <a:srgbClr val="0D5B8C"/>
              </a:solidFill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8FCBBA6C-CB27-0E4F-A38F-4E4BCB4466F1}"/>
              </a:ext>
            </a:extLst>
          </p:cNvPr>
          <p:cNvSpPr/>
          <p:nvPr/>
        </p:nvSpPr>
        <p:spPr>
          <a:xfrm>
            <a:off x="795336" y="2692717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 Regression</a:t>
            </a:r>
            <a:endParaRPr lang="en-US" sz="2200" dirty="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82771D17-2A5B-68C6-9896-467CC848493F}"/>
              </a:ext>
            </a:extLst>
          </p:cNvPr>
          <p:cNvSpPr/>
          <p:nvPr/>
        </p:nvSpPr>
        <p:spPr>
          <a:xfrm>
            <a:off x="795336" y="3048000"/>
            <a:ext cx="52120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b="1" dirty="0">
                <a:solidFill>
                  <a:srgbClr val="A80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Low-performing</a:t>
            </a:r>
            <a:r>
              <a:rPr lang="en-US" sz="1600" b="1" dirty="0">
                <a:solidFill>
                  <a:srgbClr val="CC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(disc + decline) </a:t>
            </a:r>
            <a:r>
              <a:rPr lang="en-US" sz="17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 </a:t>
            </a:r>
            <a:r>
              <a:rPr lang="en-US" sz="1700" b="1" dirty="0">
                <a:solidFill>
                  <a:srgbClr val="009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Viable</a:t>
            </a:r>
            <a:r>
              <a:rPr lang="en-US" sz="17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(stable + growing)</a:t>
            </a:r>
            <a:endParaRPr lang="en-US" sz="1500" b="1" dirty="0"/>
          </a:p>
        </p:txBody>
      </p:sp>
      <p:sp>
        <p:nvSpPr>
          <p:cNvPr id="23" name="Text 9">
            <a:extLst>
              <a:ext uri="{FF2B5EF4-FFF2-40B4-BE49-F238E27FC236}">
                <a16:creationId xmlns:a16="http://schemas.microsoft.com/office/drawing/2014/main" id="{8FB24B8D-B4F7-614F-429C-4C5F62978D52}"/>
              </a:ext>
            </a:extLst>
          </p:cNvPr>
          <p:cNvSpPr/>
          <p:nvPr/>
        </p:nvSpPr>
        <p:spPr>
          <a:xfrm>
            <a:off x="795528" y="3535680"/>
            <a:ext cx="46329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200"/>
              </a:spcAft>
            </a:pPr>
            <a:r>
              <a:rPr lang="en-US" sz="17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config: Level + Volatility</a:t>
            </a:r>
            <a:endParaRPr lang="en-US" sz="1700" dirty="0"/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p &lt; 0.001 ***  |  Volatility p = 0.038 *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542A6208-E014-EB9D-3F7E-91472B6E1237}"/>
              </a:ext>
            </a:extLst>
          </p:cNvPr>
          <p:cNvSpPr/>
          <p:nvPr/>
        </p:nvSpPr>
        <p:spPr>
          <a:xfrm>
            <a:off x="795336" y="4328160"/>
            <a:ext cx="1584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0257A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83%</a:t>
            </a:r>
            <a:endParaRPr lang="en-US" sz="3000" dirty="0">
              <a:solidFill>
                <a:srgbClr val="0257A1"/>
              </a:solidFill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186184A8-85C8-FD56-BEB0-14DCC02E8F13}"/>
              </a:ext>
            </a:extLst>
          </p:cNvPr>
          <p:cNvSpPr/>
          <p:nvPr/>
        </p:nvSpPr>
        <p:spPr>
          <a:xfrm>
            <a:off x="1587816" y="4385854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200"/>
              </a:spcAft>
            </a:pPr>
            <a:r>
              <a:rPr lang="en-US" sz="1700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Accuracy</a:t>
            </a:r>
            <a:endParaRPr lang="en-US" sz="1700" dirty="0"/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83% Macro F1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Shape 12">
            <a:extLst>
              <a:ext uri="{FF2B5EF4-FFF2-40B4-BE49-F238E27FC236}">
                <a16:creationId xmlns:a16="http://schemas.microsoft.com/office/drawing/2014/main" id="{B7AB0015-4808-006C-4180-1912916893F6}"/>
              </a:ext>
            </a:extLst>
          </p:cNvPr>
          <p:cNvSpPr/>
          <p:nvPr/>
        </p:nvSpPr>
        <p:spPr>
          <a:xfrm>
            <a:off x="6248400" y="1767840"/>
            <a:ext cx="5334000" cy="3413760"/>
          </a:xfrm>
          <a:prstGeom prst="rect">
            <a:avLst/>
          </a:prstGeom>
          <a:solidFill>
            <a:srgbClr val="FFFFFF"/>
          </a:solidFill>
          <a:ln w="19050">
            <a:solidFill>
              <a:srgbClr val="5B8C7E"/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1867"/>
          </a:p>
        </p:txBody>
      </p:sp>
      <p:sp>
        <p:nvSpPr>
          <p:cNvPr id="27" name="Shape 13">
            <a:extLst>
              <a:ext uri="{FF2B5EF4-FFF2-40B4-BE49-F238E27FC236}">
                <a16:creationId xmlns:a16="http://schemas.microsoft.com/office/drawing/2014/main" id="{0AA1B650-B8AB-E52E-5A3C-E2415BD5F078}"/>
              </a:ext>
            </a:extLst>
          </p:cNvPr>
          <p:cNvSpPr/>
          <p:nvPr/>
        </p:nvSpPr>
        <p:spPr>
          <a:xfrm>
            <a:off x="6251448" y="1767840"/>
            <a:ext cx="5330952" cy="73152"/>
          </a:xfrm>
          <a:prstGeom prst="rect">
            <a:avLst/>
          </a:prstGeom>
          <a:solidFill>
            <a:srgbClr val="5B8C7E"/>
          </a:solidFill>
          <a:ln/>
        </p:spPr>
        <p:txBody>
          <a:bodyPr/>
          <a:lstStyle/>
          <a:p>
            <a:endParaRPr lang="en-US" sz="1867"/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3862AF20-1E13-AB49-56B1-D17559E5DFDB}"/>
              </a:ext>
            </a:extLst>
          </p:cNvPr>
          <p:cNvSpPr/>
          <p:nvPr/>
        </p:nvSpPr>
        <p:spPr>
          <a:xfrm>
            <a:off x="6383655" y="2130605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5B8C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tier is it in?</a:t>
            </a:r>
            <a:endParaRPr lang="en-US" sz="2200" dirty="0"/>
          </a:p>
        </p:txBody>
      </p:sp>
      <p:sp>
        <p:nvSpPr>
          <p:cNvPr id="29" name="Text 15">
            <a:extLst>
              <a:ext uri="{FF2B5EF4-FFF2-40B4-BE49-F238E27FC236}">
                <a16:creationId xmlns:a16="http://schemas.microsoft.com/office/drawing/2014/main" id="{057A905D-6307-8907-9414-F3988A4A8BA4}"/>
              </a:ext>
            </a:extLst>
          </p:cNvPr>
          <p:cNvSpPr/>
          <p:nvPr/>
        </p:nvSpPr>
        <p:spPr>
          <a:xfrm>
            <a:off x="6383655" y="2682238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Ordinal Logistic Regression</a:t>
            </a:r>
            <a:endParaRPr lang="en-US" sz="2200" dirty="0"/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235CF594-8539-D8D5-DEAD-848D1C06F2C1}"/>
              </a:ext>
            </a:extLst>
          </p:cNvPr>
          <p:cNvSpPr/>
          <p:nvPr/>
        </p:nvSpPr>
        <p:spPr>
          <a:xfrm>
            <a:off x="6383655" y="3048000"/>
            <a:ext cx="46329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b="1" dirty="0">
                <a:solidFill>
                  <a:srgbClr val="A80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Discontinued</a:t>
            </a:r>
            <a:r>
              <a:rPr lang="en-US" sz="17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&lt; </a:t>
            </a:r>
            <a:r>
              <a:rPr lang="en-US" sz="1700" b="1" dirty="0">
                <a:solidFill>
                  <a:srgbClr val="E1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Decline</a:t>
            </a:r>
            <a:r>
              <a:rPr lang="en-US" sz="17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&lt; </a:t>
            </a:r>
            <a:r>
              <a:rPr lang="en-US" sz="1700" b="1" dirty="0">
                <a:solidFill>
                  <a:srgbClr val="0D5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Stable</a:t>
            </a:r>
            <a:r>
              <a:rPr lang="en-US" sz="17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&lt; </a:t>
            </a:r>
            <a:r>
              <a:rPr lang="en-US" sz="1700" b="1" dirty="0">
                <a:solidFill>
                  <a:srgbClr val="009F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Growing</a:t>
            </a:r>
            <a:endParaRPr lang="en-US" sz="1700" b="1" dirty="0">
              <a:solidFill>
                <a:srgbClr val="009F73"/>
              </a:solidFill>
            </a:endParaRPr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B5DAF5D1-670A-DD0B-C254-E4E91C0395C2}"/>
              </a:ext>
            </a:extLst>
          </p:cNvPr>
          <p:cNvSpPr/>
          <p:nvPr/>
        </p:nvSpPr>
        <p:spPr>
          <a:xfrm>
            <a:off x="6428232" y="3535680"/>
            <a:ext cx="46329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Bef>
                <a:spcPts val="200"/>
              </a:spcBef>
            </a:pPr>
            <a:r>
              <a:rPr lang="en-US" sz="17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config: Level only</a:t>
            </a:r>
            <a:endParaRPr lang="en-US" sz="1700" dirty="0"/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p &lt; 0.001 ***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18">
            <a:extLst>
              <a:ext uri="{FF2B5EF4-FFF2-40B4-BE49-F238E27FC236}">
                <a16:creationId xmlns:a16="http://schemas.microsoft.com/office/drawing/2014/main" id="{629B72E4-5C83-D85C-B369-281135A9DA5C}"/>
              </a:ext>
            </a:extLst>
          </p:cNvPr>
          <p:cNvSpPr/>
          <p:nvPr/>
        </p:nvSpPr>
        <p:spPr>
          <a:xfrm>
            <a:off x="6428232" y="4328160"/>
            <a:ext cx="1584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5B8C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58%</a:t>
            </a:r>
            <a:endParaRPr lang="en-US" sz="3000" dirty="0"/>
          </a:p>
        </p:txBody>
      </p:sp>
      <p:sp>
        <p:nvSpPr>
          <p:cNvPr id="33" name="Text 19">
            <a:extLst>
              <a:ext uri="{FF2B5EF4-FFF2-40B4-BE49-F238E27FC236}">
                <a16:creationId xmlns:a16="http://schemas.microsoft.com/office/drawing/2014/main" id="{AE53D3B0-98D4-23F1-C1C8-0213A1FA38AE}"/>
              </a:ext>
            </a:extLst>
          </p:cNvPr>
          <p:cNvSpPr/>
          <p:nvPr/>
        </p:nvSpPr>
        <p:spPr>
          <a:xfrm>
            <a:off x="7220712" y="4385854"/>
            <a:ext cx="4175952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200"/>
              </a:spcAft>
            </a:pPr>
            <a:r>
              <a:rPr lang="en-US" sz="1700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Accuracy</a:t>
            </a:r>
            <a:endParaRPr lang="en-US" sz="1700" dirty="0"/>
          </a:p>
          <a:p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92% Adjacent Accuracy  |  59% Macro F1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L">
            <a:extLst>
              <a:ext uri="{FF2B5EF4-FFF2-40B4-BE49-F238E27FC236}">
                <a16:creationId xmlns:a16="http://schemas.microsoft.com/office/drawing/2014/main" id="{94D66568-0AF3-1EA4-5FC0-E51A9C9FCC0D}"/>
              </a:ext>
            </a:extLst>
          </p:cNvPr>
          <p:cNvSpPr/>
          <p:nvPr/>
        </p:nvSpPr>
        <p:spPr>
          <a:xfrm>
            <a:off x="609600" y="950976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1BAAE-00C5-18D3-76A1-3393DC14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DECFDD4-F177-01EE-31F4-72F86C601C6C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Models Get It Close</a:t>
            </a:r>
            <a:endParaRPr lang="en-US" sz="32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A1E40C87-983F-D999-4517-9B9FC0345C7D}"/>
              </a:ext>
            </a:extLst>
          </p:cNvPr>
          <p:cNvSpPr/>
          <p:nvPr/>
        </p:nvSpPr>
        <p:spPr>
          <a:xfrm>
            <a:off x="-121920" y="1568578"/>
            <a:ext cx="5242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0257A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Low-Performing vs. Viable</a:t>
            </a:r>
            <a:endParaRPr lang="en-US" sz="2200" dirty="0">
              <a:solidFill>
                <a:srgbClr val="0257A1"/>
              </a:solidFill>
            </a:endParaRP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2E1D112E-98F7-7DEF-58CB-F1645C9E0102}"/>
              </a:ext>
            </a:extLst>
          </p:cNvPr>
          <p:cNvSpPr/>
          <p:nvPr/>
        </p:nvSpPr>
        <p:spPr>
          <a:xfrm>
            <a:off x="853440" y="2072641"/>
            <a:ext cx="146304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1867" dirty="0"/>
          </a:p>
        </p:txBody>
      </p:sp>
      <p:graphicFrame>
        <p:nvGraphicFramePr>
          <p:cNvPr id="19" name="Table 0">
            <a:extLst>
              <a:ext uri="{FF2B5EF4-FFF2-40B4-BE49-F238E27FC236}">
                <a16:creationId xmlns:a16="http://schemas.microsoft.com/office/drawing/2014/main" id="{0B19F9D4-CDB4-E61E-0387-41569E541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303"/>
              </p:ext>
            </p:extLst>
          </p:nvPr>
        </p:nvGraphicFramePr>
        <p:xfrm>
          <a:off x="853440" y="2077268"/>
          <a:ext cx="3291840" cy="146304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Truth: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Truth:</a:t>
                      </a:r>
                    </a:p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Viable</a:t>
                      </a:r>
                      <a:endParaRPr lang="en-US" sz="12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Pred: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9E7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47</a:t>
                      </a:r>
                      <a:endParaRPr lang="en-US" sz="2000" b="1" i="0" u="none" strike="noStrike" cap="none" dirty="0">
                        <a:solidFill>
                          <a:srgbClr val="009E73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A80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7</a:t>
                      </a:r>
                      <a:endParaRPr lang="en-US" sz="2000" b="1" i="0" u="none" strike="noStrike" cap="none" dirty="0">
                        <a:solidFill>
                          <a:srgbClr val="A8004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Pred: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Viable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A80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12</a:t>
                      </a:r>
                      <a:endParaRPr lang="en-US" sz="2000" b="1" i="0" u="none" strike="noStrike" cap="none" dirty="0">
                        <a:solidFill>
                          <a:srgbClr val="A8004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9E7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46</a:t>
                      </a:r>
                      <a:endParaRPr lang="en-US" sz="2000" b="1" i="0" u="none" strike="noStrike" cap="none" dirty="0">
                        <a:solidFill>
                          <a:srgbClr val="009E73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ext 9">
            <a:extLst>
              <a:ext uri="{FF2B5EF4-FFF2-40B4-BE49-F238E27FC236}">
                <a16:creationId xmlns:a16="http://schemas.microsoft.com/office/drawing/2014/main" id="{B8BF83CB-E1D7-1A5A-902F-9819253780EA}"/>
              </a:ext>
            </a:extLst>
          </p:cNvPr>
          <p:cNvSpPr/>
          <p:nvPr/>
        </p:nvSpPr>
        <p:spPr>
          <a:xfrm>
            <a:off x="182880" y="3677018"/>
            <a:ext cx="46329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257A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83% balanced accuracy</a:t>
            </a:r>
            <a:endParaRPr lang="en-US" sz="2000" dirty="0">
              <a:solidFill>
                <a:srgbClr val="0257A1"/>
              </a:solidFill>
            </a:endParaRPr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AA9C7C17-1E5B-6BB5-1EBD-94B64ADCC9AA}"/>
              </a:ext>
            </a:extLst>
          </p:cNvPr>
          <p:cNvSpPr/>
          <p:nvPr/>
        </p:nvSpPr>
        <p:spPr>
          <a:xfrm>
            <a:off x="182880" y="4118528"/>
            <a:ext cx="46329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false positives  |  12 false negatives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BF058924-241D-AD66-637A-54166AA2BDE7}"/>
              </a:ext>
            </a:extLst>
          </p:cNvPr>
          <p:cNvSpPr/>
          <p:nvPr/>
        </p:nvSpPr>
        <p:spPr>
          <a:xfrm>
            <a:off x="6135188" y="1568578"/>
            <a:ext cx="5242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5B8C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Ordinal: 4-Tier</a:t>
            </a:r>
            <a:endParaRPr lang="en-US" sz="2200" dirty="0"/>
          </a:p>
        </p:txBody>
      </p:sp>
      <p:graphicFrame>
        <p:nvGraphicFramePr>
          <p:cNvPr id="23" name="Table 1">
            <a:extLst>
              <a:ext uri="{FF2B5EF4-FFF2-40B4-BE49-F238E27FC236}">
                <a16:creationId xmlns:a16="http://schemas.microsoft.com/office/drawing/2014/main" id="{5F26BEC5-E420-9334-C3E7-C710BA614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60820"/>
              </p:ext>
            </p:extLst>
          </p:nvPr>
        </p:nvGraphicFramePr>
        <p:xfrm>
          <a:off x="5852158" y="2095118"/>
          <a:ext cx="5486402" cy="2438400"/>
        </p:xfrm>
        <a:graphic>
          <a:graphicData uri="http://schemas.openxmlformats.org/drawingml/2006/table">
            <a:tbl>
              <a:tblPr/>
              <a:tblGrid>
                <a:gridCol w="109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/>
                    </a:p>
                  </a:txBody>
                  <a:tcPr marL="121920" marR="121920" marT="60960" marB="60960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Discontinued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C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Decline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C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Stable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C7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Growing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Discontinued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9E7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18</a:t>
                      </a:r>
                      <a:endParaRPr lang="en-US" sz="2000" b="1" i="0" u="none" strike="noStrike" cap="none" dirty="0">
                        <a:solidFill>
                          <a:srgbClr val="009E73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5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6C757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6C757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Decline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9E7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14</a:t>
                      </a:r>
                      <a:endParaRPr lang="en-US" sz="2000" b="1" i="0" u="none" strike="noStrike" cap="none" dirty="0">
                        <a:solidFill>
                          <a:srgbClr val="009E73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5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6C757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Stable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A80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8</a:t>
                      </a:r>
                      <a:endParaRPr lang="en-US" sz="2000" b="1" i="0" u="none" strike="noStrike" cap="none" dirty="0">
                        <a:solidFill>
                          <a:srgbClr val="A8004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9E7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18</a:t>
                      </a:r>
                      <a:endParaRPr lang="en-US" sz="2000" b="1" i="0" u="none" strike="noStrike" cap="none" dirty="0">
                        <a:solidFill>
                          <a:srgbClr val="009E73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5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Growing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A80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</a:t>
                      </a:r>
                      <a:endParaRPr lang="en-US" sz="2000" b="1" i="0" u="none" strike="noStrike" cap="none" dirty="0">
                        <a:solidFill>
                          <a:srgbClr val="A8004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6C757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E67E2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5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 12">
            <a:extLst>
              <a:ext uri="{FF2B5EF4-FFF2-40B4-BE49-F238E27FC236}">
                <a16:creationId xmlns:a16="http://schemas.microsoft.com/office/drawing/2014/main" id="{0D9A6E55-1AA8-924C-5DF0-2A7D9A348EFC}"/>
              </a:ext>
            </a:extLst>
          </p:cNvPr>
          <p:cNvSpPr/>
          <p:nvPr/>
        </p:nvSpPr>
        <p:spPr>
          <a:xfrm>
            <a:off x="6339840" y="4663440"/>
            <a:ext cx="4876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5B8C7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92% adjacent accuracy</a:t>
            </a:r>
            <a:endParaRPr lang="en-US" sz="2000" dirty="0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BCE902A0-1EC2-6F55-0054-7EB94103E1E1}"/>
              </a:ext>
            </a:extLst>
          </p:cNvPr>
          <p:cNvSpPr/>
          <p:nvPr/>
        </p:nvSpPr>
        <p:spPr>
          <a:xfrm>
            <a:off x="6339840" y="5047488"/>
            <a:ext cx="4876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Discontinued is hardest tier (47% recall)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E1A4CD57-4ABC-E0F9-5BA6-329BE6CDDBF3}"/>
              </a:ext>
            </a:extLst>
          </p:cNvPr>
          <p:cNvSpPr/>
          <p:nvPr/>
        </p:nvSpPr>
        <p:spPr>
          <a:xfrm>
            <a:off x="1463041" y="5735763"/>
            <a:ext cx="4572000" cy="235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Rows = predicted, Columns = truth.    LOOCV (n = 112).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 14">
            <a:extLst>
              <a:ext uri="{FF2B5EF4-FFF2-40B4-BE49-F238E27FC236}">
                <a16:creationId xmlns:a16="http://schemas.microsoft.com/office/drawing/2014/main" id="{D9365DB2-649B-F453-CECB-0106E810BD44}"/>
              </a:ext>
            </a:extLst>
          </p:cNvPr>
          <p:cNvSpPr/>
          <p:nvPr/>
        </p:nvSpPr>
        <p:spPr>
          <a:xfrm>
            <a:off x="6156960" y="5701175"/>
            <a:ext cx="4572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</a:t>
            </a:r>
            <a:r>
              <a:rPr lang="en-US" sz="16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correct </a:t>
            </a:r>
            <a:r>
              <a:rPr lang="en-US" sz="16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</a:t>
            </a:r>
            <a:r>
              <a:rPr lang="en-US" sz="1600" dirty="0">
                <a:solidFill>
                  <a:srgbClr val="E67E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Yellow</a:t>
            </a:r>
            <a:r>
              <a:rPr lang="en-US" sz="16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off by one    </a:t>
            </a:r>
            <a:r>
              <a:rPr lang="en-US" sz="1600" b="1" dirty="0">
                <a:solidFill>
                  <a:srgbClr val="A80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</a:t>
            </a:r>
            <a:r>
              <a:rPr lang="en-US" sz="16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off by 2+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L">
            <a:extLst>
              <a:ext uri="{FF2B5EF4-FFF2-40B4-BE49-F238E27FC236}">
                <a16:creationId xmlns:a16="http://schemas.microsoft.com/office/drawing/2014/main" id="{B383A63D-E85D-3677-4DB7-1CF8120785AC}"/>
              </a:ext>
            </a:extLst>
          </p:cNvPr>
          <p:cNvSpPr/>
          <p:nvPr/>
        </p:nvSpPr>
        <p:spPr>
          <a:xfrm>
            <a:off x="612648" y="950976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EA103-0378-DDFB-B4E6-E03C88141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8BDAF8A-0A0C-4AE2-CB79-0F1CAEAB85A7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We Predict Outcomes in Advance?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582DC05-7C68-01B2-C34F-FF0EAA128111}"/>
              </a:ext>
            </a:extLst>
          </p:cNvPr>
          <p:cNvSpPr/>
          <p:nvPr/>
        </p:nvSpPr>
        <p:spPr>
          <a:xfrm>
            <a:off x="670560" y="1143000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accuracy with data truncated 6, 12, and 18 months before the end of the observation window.</a:t>
            </a:r>
            <a:endParaRPr lang="en-US" sz="2000" dirty="0"/>
          </a:p>
        </p:txBody>
      </p:sp>
      <p:graphicFrame>
        <p:nvGraphicFramePr>
          <p:cNvPr id="5" name="Table 0">
            <a:extLst>
              <a:ext uri="{FF2B5EF4-FFF2-40B4-BE49-F238E27FC236}">
                <a16:creationId xmlns:a16="http://schemas.microsoft.com/office/drawing/2014/main" id="{272336E0-79FA-8C9C-93C9-94208948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07920"/>
              </p:ext>
            </p:extLst>
          </p:nvPr>
        </p:nvGraphicFramePr>
        <p:xfrm>
          <a:off x="825138" y="2002576"/>
          <a:ext cx="10513420" cy="2423160"/>
        </p:xfrm>
        <a:graphic>
          <a:graphicData uri="http://schemas.openxmlformats.org/drawingml/2006/table">
            <a:tbl>
              <a:tblPr/>
              <a:tblGrid>
                <a:gridCol w="20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Approach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Task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Full Data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6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12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18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MCDA Score LV</a:t>
                      </a: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Low-Perf. vs. Viable</a:t>
                      </a: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79%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L">
            <a:extLst>
              <a:ext uri="{FF2B5EF4-FFF2-40B4-BE49-F238E27FC236}">
                <a16:creationId xmlns:a16="http://schemas.microsoft.com/office/drawing/2014/main" id="{AF230946-BD32-2197-334C-B78D666A51B5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FE91E-C007-D785-8322-6DAFF4AB1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9BEC17C-265B-D8B3-FE5E-3B41AC6565BD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We Predict Outcomes in Advance?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0E81744-39C6-6197-0EEB-2DF155A8A804}"/>
              </a:ext>
            </a:extLst>
          </p:cNvPr>
          <p:cNvSpPr/>
          <p:nvPr/>
        </p:nvSpPr>
        <p:spPr>
          <a:xfrm>
            <a:off x="670560" y="1143000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accuracy with data truncated 6, 12, and 18 months before the end of the observation window.</a:t>
            </a:r>
            <a:endParaRPr lang="en-US" sz="2000" dirty="0"/>
          </a:p>
        </p:txBody>
      </p:sp>
      <p:graphicFrame>
        <p:nvGraphicFramePr>
          <p:cNvPr id="5" name="Table 0">
            <a:extLst>
              <a:ext uri="{FF2B5EF4-FFF2-40B4-BE49-F238E27FC236}">
                <a16:creationId xmlns:a16="http://schemas.microsoft.com/office/drawing/2014/main" id="{56291425-E082-2946-A994-032069639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60059"/>
              </p:ext>
            </p:extLst>
          </p:nvPr>
        </p:nvGraphicFramePr>
        <p:xfrm>
          <a:off x="825138" y="2002576"/>
          <a:ext cx="10513420" cy="2423160"/>
        </p:xfrm>
        <a:graphic>
          <a:graphicData uri="http://schemas.openxmlformats.org/drawingml/2006/table">
            <a:tbl>
              <a:tblPr/>
              <a:tblGrid>
                <a:gridCol w="20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Approach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Task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Full Data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6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12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18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MCDA Score LV</a:t>
                      </a: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Low-Perf. vs. Viable</a:t>
                      </a: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79%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Logistic</a:t>
                      </a:r>
                      <a:endParaRPr lang="en-US" sz="18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Low-Perf. vs. Viable</a:t>
                      </a:r>
                      <a:endParaRPr lang="en-US" sz="18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L">
            <a:extLst>
              <a:ext uri="{FF2B5EF4-FFF2-40B4-BE49-F238E27FC236}">
                <a16:creationId xmlns:a16="http://schemas.microsoft.com/office/drawing/2014/main" id="{55349FD4-70CF-09E0-D850-033664A149E9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43A9-3E02-F1E2-9E69-264E7725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">
            <a:extLst>
              <a:ext uri="{FF2B5EF4-FFF2-40B4-BE49-F238E27FC236}">
                <a16:creationId xmlns:a16="http://schemas.microsoft.com/office/drawing/2014/main" id="{7A6C4E00-C888-AB33-4147-05363A7E8663}"/>
              </a:ext>
            </a:extLst>
          </p:cNvPr>
          <p:cNvSpPr/>
          <p:nvPr/>
        </p:nvSpPr>
        <p:spPr>
          <a:xfrm>
            <a:off x="839288" y="4838264"/>
            <a:ext cx="10485120" cy="5481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>
                <a:lumMod val="90000"/>
              </a:schemeClr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 anchor="ctr" anchorCtr="0"/>
          <a:lstStyle/>
          <a:p>
            <a:endParaRPr lang="en-US" sz="1867"/>
          </a:p>
        </p:txBody>
      </p:sp>
      <p:sp>
        <p:nvSpPr>
          <p:cNvPr id="8" name="Text 19">
            <a:extLst>
              <a:ext uri="{FF2B5EF4-FFF2-40B4-BE49-F238E27FC236}">
                <a16:creationId xmlns:a16="http://schemas.microsoft.com/office/drawing/2014/main" id="{42C896A4-00D1-AE1D-9399-0BE64795FE5C}"/>
              </a:ext>
            </a:extLst>
          </p:cNvPr>
          <p:cNvSpPr/>
          <p:nvPr/>
        </p:nvSpPr>
        <p:spPr>
          <a:xfrm>
            <a:off x="1060812" y="4851615"/>
            <a:ext cx="10042072" cy="521422"/>
          </a:xfrm>
          <a:prstGeom prst="rect">
            <a:avLst/>
          </a:prstGeom>
          <a:noFill/>
          <a:ln/>
        </p:spPr>
        <p:txBody>
          <a:bodyPr wrap="square" lIns="0" tIns="0" rIns="0" bIns="0" rtlCol="0" anchor="ctr" anchorCtr="0"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Calibri" panose="020F0502020204030204" pitchFamily="34" charset="0"/>
                <a:ea typeface="Calibri" pitchFamily="34" charset="-122"/>
                <a:cs typeface="Calibri" panose="020F0502020204030204" pitchFamily="34" charset="0"/>
              </a:rPr>
              <a:t>Binary logistic model is the most stable. It barely degrades even 18 months out.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53A3507D-8501-2CB9-88D5-619054581390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We Predict Outcomes in Advance?</a:t>
            </a:r>
            <a:endParaRPr lang="en-US" sz="3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B805288-01E0-C4C1-8990-591588ED242F}"/>
              </a:ext>
            </a:extLst>
          </p:cNvPr>
          <p:cNvSpPr/>
          <p:nvPr/>
        </p:nvSpPr>
        <p:spPr>
          <a:xfrm>
            <a:off x="670560" y="1143000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accuracy with data truncated 6, 12, and 18 months before the end of the observation window.</a:t>
            </a:r>
            <a:endParaRPr lang="en-US" sz="2000" dirty="0"/>
          </a:p>
        </p:txBody>
      </p:sp>
      <p:graphicFrame>
        <p:nvGraphicFramePr>
          <p:cNvPr id="5" name="Table 0">
            <a:extLst>
              <a:ext uri="{FF2B5EF4-FFF2-40B4-BE49-F238E27FC236}">
                <a16:creationId xmlns:a16="http://schemas.microsoft.com/office/drawing/2014/main" id="{EC3981DB-8D29-9AEA-66E7-4A90304E17FC}"/>
              </a:ext>
            </a:extLst>
          </p:cNvPr>
          <p:cNvGraphicFramePr>
            <a:graphicFrameLocks noGrp="1"/>
          </p:cNvGraphicFramePr>
          <p:nvPr/>
        </p:nvGraphicFramePr>
        <p:xfrm>
          <a:off x="825138" y="2002576"/>
          <a:ext cx="10513420" cy="2423160"/>
        </p:xfrm>
        <a:graphic>
          <a:graphicData uri="http://schemas.openxmlformats.org/drawingml/2006/table">
            <a:tbl>
              <a:tblPr/>
              <a:tblGrid>
                <a:gridCol w="20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Approach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Task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Full Data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6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12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  <a:sym typeface="Arial"/>
                        </a:rPr>
                        <a:t>18 mo</a:t>
                      </a:r>
                      <a:endParaRPr lang="en-US" sz="2000" b="1" i="0" u="none" strike="noStrike" cap="none" dirty="0">
                        <a:solidFill>
                          <a:srgbClr val="FFFFFF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  <a:sym typeface="Arial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7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MCDA Score LV</a:t>
                      </a: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Low-Perf. vs. Viable</a:t>
                      </a: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79%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Logistic</a:t>
                      </a:r>
                      <a:endParaRPr lang="en-US" sz="18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Low-Perf. vs. Viable</a:t>
                      </a:r>
                      <a:endParaRPr lang="en-US" sz="18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83%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rgbClr val="0257A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82%</a:t>
                      </a:r>
                      <a:endParaRPr lang="en-US" sz="2000" b="1" dirty="0">
                        <a:solidFill>
                          <a:srgbClr val="0257A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Ordinal</a:t>
                      </a: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4-Tier (balanced)</a:t>
                      </a: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58%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57%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56%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55%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Ordinal</a:t>
                      </a:r>
                      <a:endParaRPr lang="en-US" sz="18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4-Tier (adjacent)</a:t>
                      </a:r>
                      <a:endParaRPr lang="en-US" sz="18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93%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91%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91%</a:t>
                      </a:r>
                      <a:endParaRPr lang="en-US" sz="20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L">
            <a:extLst>
              <a:ext uri="{FF2B5EF4-FFF2-40B4-BE49-F238E27FC236}">
                <a16:creationId xmlns:a16="http://schemas.microsoft.com/office/drawing/2014/main" id="{96CAA3C5-A727-4EE6-CB4E-FFB7843BB03C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"/>
          <p:cNvSpPr/>
          <p:nvPr/>
        </p:nvSpPr>
        <p:spPr>
          <a:xfrm>
            <a:off x="589571" y="1156074"/>
            <a:ext cx="1097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dirty="0">
                <a:solidFill>
                  <a:srgbClr val="212529"/>
                </a:solidFill>
                <a:latin typeface="Calibri" pitchFamily="34" charset="0"/>
              </a:rPr>
              <a:t>Sample of 10 hand-labeled brands with 6-month forecast predictions, sorted by MCDA score</a:t>
            </a:r>
          </a:p>
        </p:txBody>
      </p:sp>
      <p:sp>
        <p:nvSpPr>
          <p:cNvPr id="5" name="HdrExt"/>
          <p:cNvSpPr/>
          <p:nvPr/>
        </p:nvSpPr>
        <p:spPr>
          <a:xfrm>
            <a:off x="518160" y="1641588"/>
            <a:ext cx="292608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Extension</a:t>
            </a:r>
          </a:p>
        </p:txBody>
      </p:sp>
      <p:sp>
        <p:nvSpPr>
          <p:cNvPr id="6" name="HdrTruth"/>
          <p:cNvSpPr/>
          <p:nvPr/>
        </p:nvSpPr>
        <p:spPr>
          <a:xfrm>
            <a:off x="2212848" y="1641588"/>
            <a:ext cx="140208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Truth</a:t>
            </a:r>
          </a:p>
        </p:txBody>
      </p:sp>
      <p:sp>
        <p:nvSpPr>
          <p:cNvPr id="7" name="HdrMCDA"/>
          <p:cNvSpPr/>
          <p:nvPr/>
        </p:nvSpPr>
        <p:spPr>
          <a:xfrm>
            <a:off x="4069080" y="1641588"/>
            <a:ext cx="365760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MCDA Score (6mo)</a:t>
            </a:r>
          </a:p>
        </p:txBody>
      </p:sp>
      <p:sp>
        <p:nvSpPr>
          <p:cNvPr id="8" name="HdrLog"/>
          <p:cNvSpPr/>
          <p:nvPr/>
        </p:nvSpPr>
        <p:spPr>
          <a:xfrm>
            <a:off x="8440402" y="1641588"/>
            <a:ext cx="1399032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Logistic (6mo)</a:t>
            </a:r>
          </a:p>
        </p:txBody>
      </p:sp>
      <p:sp>
        <p:nvSpPr>
          <p:cNvPr id="9" name="HdrOrd"/>
          <p:cNvSpPr/>
          <p:nvPr/>
        </p:nvSpPr>
        <p:spPr>
          <a:xfrm>
            <a:off x="10268712" y="1653787"/>
            <a:ext cx="140208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Ordinal (6mo)</a:t>
            </a:r>
          </a:p>
        </p:txBody>
      </p:sp>
      <p:sp>
        <p:nvSpPr>
          <p:cNvPr id="10" name="HdrSep"/>
          <p:cNvSpPr/>
          <p:nvPr/>
        </p:nvSpPr>
        <p:spPr>
          <a:xfrm>
            <a:off x="471133" y="1909812"/>
            <a:ext cx="11277600" cy="0"/>
          </a:xfrm>
          <a:prstGeom prst="line">
            <a:avLst/>
          </a:prstGeom>
          <a:noFill/>
          <a:ln w="6350">
            <a:solidFill>
              <a:srgbClr val="D0D5DD"/>
            </a:solidFill>
            <a:prstDash val="solid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" name="RowBg0"/>
          <p:cNvSpPr/>
          <p:nvPr/>
        </p:nvSpPr>
        <p:spPr>
          <a:xfrm>
            <a:off x="401465" y="1994547"/>
            <a:ext cx="11399520" cy="392583"/>
          </a:xfrm>
          <a:prstGeom prst="rect">
            <a:avLst/>
          </a:prstGeom>
          <a:solidFill>
            <a:srgbClr val="DCE8F5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12" name="Name0"/>
          <p:cNvSpPr/>
          <p:nvPr/>
        </p:nvSpPr>
        <p:spPr>
          <a:xfrm>
            <a:off x="523385" y="2044535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A</a:t>
            </a:r>
          </a:p>
        </p:txBody>
      </p:sp>
      <p:sp>
        <p:nvSpPr>
          <p:cNvPr id="13" name="Truth0"/>
          <p:cNvSpPr/>
          <p:nvPr/>
        </p:nvSpPr>
        <p:spPr>
          <a:xfrm>
            <a:off x="2212848" y="2044547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Growing</a:t>
            </a:r>
          </a:p>
        </p:txBody>
      </p:sp>
      <p:sp>
        <p:nvSpPr>
          <p:cNvPr id="14" name="Bar0"/>
          <p:cNvSpPr/>
          <p:nvPr/>
        </p:nvSpPr>
        <p:spPr>
          <a:xfrm>
            <a:off x="4270248" y="2073796"/>
            <a:ext cx="3208237" cy="228600"/>
          </a:xfrm>
          <a:prstGeom prst="rect">
            <a:avLst/>
          </a:prstGeom>
          <a:solidFill>
            <a:srgbClr val="009E73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15" name="Score0"/>
          <p:cNvSpPr/>
          <p:nvPr/>
        </p:nvSpPr>
        <p:spPr>
          <a:xfrm>
            <a:off x="7562088" y="2044547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0.411</a:t>
            </a:r>
          </a:p>
        </p:txBody>
      </p:sp>
      <p:sp>
        <p:nvSpPr>
          <p:cNvPr id="16" name="Log0"/>
          <p:cNvSpPr/>
          <p:nvPr/>
        </p:nvSpPr>
        <p:spPr>
          <a:xfrm>
            <a:off x="8271238" y="2055100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Viable</a:t>
            </a:r>
          </a:p>
        </p:txBody>
      </p:sp>
      <p:sp>
        <p:nvSpPr>
          <p:cNvPr id="17" name="Ord0"/>
          <p:cNvSpPr/>
          <p:nvPr/>
        </p:nvSpPr>
        <p:spPr>
          <a:xfrm>
            <a:off x="10268712" y="2044547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Growing</a:t>
            </a:r>
          </a:p>
        </p:txBody>
      </p:sp>
      <p:sp>
        <p:nvSpPr>
          <p:cNvPr id="18" name="RowBg1"/>
          <p:cNvSpPr/>
          <p:nvPr/>
        </p:nvSpPr>
        <p:spPr>
          <a:xfrm>
            <a:off x="396240" y="2387130"/>
            <a:ext cx="11399520" cy="39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19" name="Name1"/>
          <p:cNvSpPr/>
          <p:nvPr/>
        </p:nvSpPr>
        <p:spPr>
          <a:xfrm>
            <a:off x="523385" y="2437117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B</a:t>
            </a:r>
          </a:p>
        </p:txBody>
      </p:sp>
      <p:sp>
        <p:nvSpPr>
          <p:cNvPr id="20" name="Truth1"/>
          <p:cNvSpPr/>
          <p:nvPr/>
        </p:nvSpPr>
        <p:spPr>
          <a:xfrm>
            <a:off x="2212848" y="2437130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Growing</a:t>
            </a:r>
          </a:p>
        </p:txBody>
      </p:sp>
      <p:sp>
        <p:nvSpPr>
          <p:cNvPr id="21" name="Bar1"/>
          <p:cNvSpPr/>
          <p:nvPr/>
        </p:nvSpPr>
        <p:spPr>
          <a:xfrm>
            <a:off x="4270248" y="2466379"/>
            <a:ext cx="2880387" cy="228600"/>
          </a:xfrm>
          <a:prstGeom prst="rect">
            <a:avLst/>
          </a:prstGeom>
          <a:solidFill>
            <a:srgbClr val="009E73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22" name="Score1"/>
          <p:cNvSpPr/>
          <p:nvPr/>
        </p:nvSpPr>
        <p:spPr>
          <a:xfrm>
            <a:off x="7232904" y="2437130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0.369</a:t>
            </a:r>
          </a:p>
        </p:txBody>
      </p:sp>
      <p:sp>
        <p:nvSpPr>
          <p:cNvPr id="23" name="Log1"/>
          <p:cNvSpPr/>
          <p:nvPr/>
        </p:nvSpPr>
        <p:spPr>
          <a:xfrm>
            <a:off x="8271238" y="2447683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Viable</a:t>
            </a:r>
          </a:p>
        </p:txBody>
      </p:sp>
      <p:sp>
        <p:nvSpPr>
          <p:cNvPr id="24" name="Ord1"/>
          <p:cNvSpPr/>
          <p:nvPr/>
        </p:nvSpPr>
        <p:spPr>
          <a:xfrm>
            <a:off x="10268712" y="2437130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Growing</a:t>
            </a:r>
          </a:p>
        </p:txBody>
      </p:sp>
      <p:sp>
        <p:nvSpPr>
          <p:cNvPr id="25" name="RowBg2"/>
          <p:cNvSpPr/>
          <p:nvPr/>
        </p:nvSpPr>
        <p:spPr>
          <a:xfrm>
            <a:off x="401465" y="2779713"/>
            <a:ext cx="11399520" cy="392583"/>
          </a:xfrm>
          <a:prstGeom prst="rect">
            <a:avLst/>
          </a:prstGeom>
          <a:solidFill>
            <a:srgbClr val="DCE8F5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26" name="Name2"/>
          <p:cNvSpPr/>
          <p:nvPr/>
        </p:nvSpPr>
        <p:spPr>
          <a:xfrm>
            <a:off x="523385" y="2829700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C</a:t>
            </a:r>
          </a:p>
        </p:txBody>
      </p:sp>
      <p:sp>
        <p:nvSpPr>
          <p:cNvPr id="27" name="Truth2"/>
          <p:cNvSpPr/>
          <p:nvPr/>
        </p:nvSpPr>
        <p:spPr>
          <a:xfrm>
            <a:off x="2212848" y="2829713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Growing</a:t>
            </a:r>
          </a:p>
        </p:txBody>
      </p:sp>
      <p:sp>
        <p:nvSpPr>
          <p:cNvPr id="28" name="Bar2"/>
          <p:cNvSpPr/>
          <p:nvPr/>
        </p:nvSpPr>
        <p:spPr>
          <a:xfrm>
            <a:off x="4270248" y="2858962"/>
            <a:ext cx="2091989" cy="228600"/>
          </a:xfrm>
          <a:prstGeom prst="rect">
            <a:avLst/>
          </a:prstGeom>
          <a:solidFill>
            <a:srgbClr val="009E73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29" name="Score2"/>
          <p:cNvSpPr/>
          <p:nvPr/>
        </p:nvSpPr>
        <p:spPr>
          <a:xfrm>
            <a:off x="6446520" y="2829713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0.268</a:t>
            </a:r>
          </a:p>
        </p:txBody>
      </p:sp>
      <p:sp>
        <p:nvSpPr>
          <p:cNvPr id="30" name="Log2"/>
          <p:cNvSpPr/>
          <p:nvPr/>
        </p:nvSpPr>
        <p:spPr>
          <a:xfrm>
            <a:off x="8271238" y="2840266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Viable</a:t>
            </a:r>
          </a:p>
        </p:txBody>
      </p:sp>
      <p:sp>
        <p:nvSpPr>
          <p:cNvPr id="31" name="Ord2"/>
          <p:cNvSpPr/>
          <p:nvPr/>
        </p:nvSpPr>
        <p:spPr>
          <a:xfrm>
            <a:off x="10268712" y="2829713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Growing</a:t>
            </a:r>
          </a:p>
        </p:txBody>
      </p:sp>
      <p:sp>
        <p:nvSpPr>
          <p:cNvPr id="32" name="RowBg3"/>
          <p:cNvSpPr/>
          <p:nvPr/>
        </p:nvSpPr>
        <p:spPr>
          <a:xfrm>
            <a:off x="396240" y="3172296"/>
            <a:ext cx="11399520" cy="39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33" name="Name3"/>
          <p:cNvSpPr/>
          <p:nvPr/>
        </p:nvSpPr>
        <p:spPr>
          <a:xfrm>
            <a:off x="523385" y="3222283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D</a:t>
            </a:r>
          </a:p>
        </p:txBody>
      </p:sp>
      <p:sp>
        <p:nvSpPr>
          <p:cNvPr id="34" name="Truth3"/>
          <p:cNvSpPr/>
          <p:nvPr/>
        </p:nvSpPr>
        <p:spPr>
          <a:xfrm>
            <a:off x="2212848" y="3222296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257A1"/>
                </a:solidFill>
                <a:latin typeface="Calibri" pitchFamily="34" charset="0"/>
              </a:rPr>
              <a:t>Stable</a:t>
            </a:r>
          </a:p>
        </p:txBody>
      </p:sp>
      <p:sp>
        <p:nvSpPr>
          <p:cNvPr id="35" name="Bar3"/>
          <p:cNvSpPr/>
          <p:nvPr/>
        </p:nvSpPr>
        <p:spPr>
          <a:xfrm>
            <a:off x="4270248" y="3253425"/>
            <a:ext cx="1545574" cy="228600"/>
          </a:xfrm>
          <a:prstGeom prst="rect">
            <a:avLst/>
          </a:prstGeom>
          <a:solidFill>
            <a:srgbClr val="0257A1"/>
          </a:solidFill>
          <a:ln>
            <a:noFill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36" name="Score3"/>
          <p:cNvSpPr/>
          <p:nvPr/>
        </p:nvSpPr>
        <p:spPr>
          <a:xfrm>
            <a:off x="5897880" y="3222296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0.198</a:t>
            </a:r>
          </a:p>
        </p:txBody>
      </p:sp>
      <p:sp>
        <p:nvSpPr>
          <p:cNvPr id="37" name="Log3"/>
          <p:cNvSpPr/>
          <p:nvPr/>
        </p:nvSpPr>
        <p:spPr>
          <a:xfrm>
            <a:off x="8271238" y="3232849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Viable</a:t>
            </a:r>
          </a:p>
        </p:txBody>
      </p:sp>
      <p:sp>
        <p:nvSpPr>
          <p:cNvPr id="38" name="Ord3"/>
          <p:cNvSpPr/>
          <p:nvPr/>
        </p:nvSpPr>
        <p:spPr>
          <a:xfrm>
            <a:off x="10268712" y="3222296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257A1"/>
                </a:solidFill>
                <a:latin typeface="Calibri" pitchFamily="34" charset="0"/>
              </a:rPr>
              <a:t>Stable</a:t>
            </a:r>
          </a:p>
        </p:txBody>
      </p:sp>
      <p:sp>
        <p:nvSpPr>
          <p:cNvPr id="39" name="RowBg4"/>
          <p:cNvSpPr/>
          <p:nvPr/>
        </p:nvSpPr>
        <p:spPr>
          <a:xfrm>
            <a:off x="401465" y="3564879"/>
            <a:ext cx="11399520" cy="392583"/>
          </a:xfrm>
          <a:prstGeom prst="rect">
            <a:avLst/>
          </a:prstGeom>
          <a:solidFill>
            <a:srgbClr val="DCE8F5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40" name="Name4"/>
          <p:cNvSpPr/>
          <p:nvPr/>
        </p:nvSpPr>
        <p:spPr>
          <a:xfrm>
            <a:off x="523385" y="3614866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E</a:t>
            </a:r>
          </a:p>
        </p:txBody>
      </p:sp>
      <p:sp>
        <p:nvSpPr>
          <p:cNvPr id="41" name="Truth4"/>
          <p:cNvSpPr/>
          <p:nvPr/>
        </p:nvSpPr>
        <p:spPr>
          <a:xfrm>
            <a:off x="2212848" y="3614879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257A1"/>
                </a:solidFill>
                <a:latin typeface="Calibri" pitchFamily="34" charset="0"/>
              </a:rPr>
              <a:t>Stable</a:t>
            </a:r>
          </a:p>
        </p:txBody>
      </p:sp>
      <p:sp>
        <p:nvSpPr>
          <p:cNvPr id="42" name="Bar4"/>
          <p:cNvSpPr/>
          <p:nvPr/>
        </p:nvSpPr>
        <p:spPr>
          <a:xfrm>
            <a:off x="4270248" y="3655723"/>
            <a:ext cx="1522156" cy="228600"/>
          </a:xfrm>
          <a:prstGeom prst="rect">
            <a:avLst/>
          </a:prstGeom>
          <a:solidFill>
            <a:srgbClr val="0257A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43" name="Score4"/>
          <p:cNvSpPr/>
          <p:nvPr/>
        </p:nvSpPr>
        <p:spPr>
          <a:xfrm>
            <a:off x="5879592" y="3614879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0.195</a:t>
            </a:r>
          </a:p>
        </p:txBody>
      </p:sp>
      <p:sp>
        <p:nvSpPr>
          <p:cNvPr id="44" name="Log4"/>
          <p:cNvSpPr/>
          <p:nvPr/>
        </p:nvSpPr>
        <p:spPr>
          <a:xfrm>
            <a:off x="8271238" y="3625432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9E73"/>
                </a:solidFill>
                <a:latin typeface="Calibri" pitchFamily="34" charset="0"/>
              </a:rPr>
              <a:t>Viable</a:t>
            </a:r>
          </a:p>
        </p:txBody>
      </p:sp>
      <p:sp>
        <p:nvSpPr>
          <p:cNvPr id="45" name="Ord4"/>
          <p:cNvSpPr/>
          <p:nvPr/>
        </p:nvSpPr>
        <p:spPr>
          <a:xfrm>
            <a:off x="10268712" y="3614879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257A1"/>
                </a:solidFill>
                <a:latin typeface="Calibri" pitchFamily="34" charset="0"/>
              </a:rPr>
              <a:t>Stable</a:t>
            </a:r>
          </a:p>
        </p:txBody>
      </p:sp>
      <p:sp>
        <p:nvSpPr>
          <p:cNvPr id="46" name="RowBg5"/>
          <p:cNvSpPr/>
          <p:nvPr/>
        </p:nvSpPr>
        <p:spPr>
          <a:xfrm>
            <a:off x="396240" y="3957462"/>
            <a:ext cx="11399520" cy="39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47" name="Name5"/>
          <p:cNvSpPr/>
          <p:nvPr/>
        </p:nvSpPr>
        <p:spPr>
          <a:xfrm>
            <a:off x="523385" y="4007449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F</a:t>
            </a:r>
          </a:p>
        </p:txBody>
      </p:sp>
      <p:sp>
        <p:nvSpPr>
          <p:cNvPr id="48" name="Truth5"/>
          <p:cNvSpPr/>
          <p:nvPr/>
        </p:nvSpPr>
        <p:spPr>
          <a:xfrm>
            <a:off x="2212848" y="4007462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E17020"/>
                </a:solidFill>
                <a:latin typeface="Calibri" pitchFamily="34" charset="0"/>
              </a:rPr>
              <a:t>Decline</a:t>
            </a:r>
          </a:p>
        </p:txBody>
      </p:sp>
      <p:sp>
        <p:nvSpPr>
          <p:cNvPr id="49" name="Bar5"/>
          <p:cNvSpPr/>
          <p:nvPr/>
        </p:nvSpPr>
        <p:spPr>
          <a:xfrm>
            <a:off x="4270248" y="4054790"/>
            <a:ext cx="1241142" cy="228600"/>
          </a:xfrm>
          <a:prstGeom prst="rect">
            <a:avLst/>
          </a:prstGeom>
          <a:solidFill>
            <a:srgbClr val="E17020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50" name="Score5"/>
          <p:cNvSpPr/>
          <p:nvPr/>
        </p:nvSpPr>
        <p:spPr>
          <a:xfrm>
            <a:off x="5596128" y="4007462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0.159</a:t>
            </a:r>
          </a:p>
        </p:txBody>
      </p:sp>
      <p:sp>
        <p:nvSpPr>
          <p:cNvPr id="51" name="Log5"/>
          <p:cNvSpPr/>
          <p:nvPr/>
        </p:nvSpPr>
        <p:spPr>
          <a:xfrm>
            <a:off x="8271238" y="4018015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Low Performance</a:t>
            </a:r>
          </a:p>
        </p:txBody>
      </p:sp>
      <p:sp>
        <p:nvSpPr>
          <p:cNvPr id="52" name="Ord5"/>
          <p:cNvSpPr/>
          <p:nvPr/>
        </p:nvSpPr>
        <p:spPr>
          <a:xfrm>
            <a:off x="10268712" y="4007462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E67E22"/>
                </a:solidFill>
                <a:latin typeface="Calibri" pitchFamily="34" charset="0"/>
              </a:rPr>
              <a:t>Decline</a:t>
            </a:r>
          </a:p>
        </p:txBody>
      </p:sp>
      <p:sp>
        <p:nvSpPr>
          <p:cNvPr id="53" name="RowBg6"/>
          <p:cNvSpPr/>
          <p:nvPr/>
        </p:nvSpPr>
        <p:spPr>
          <a:xfrm>
            <a:off x="401465" y="4350045"/>
            <a:ext cx="11399520" cy="392583"/>
          </a:xfrm>
          <a:prstGeom prst="rect">
            <a:avLst/>
          </a:prstGeom>
          <a:solidFill>
            <a:srgbClr val="DCE8F5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54" name="Name6"/>
          <p:cNvSpPr/>
          <p:nvPr/>
        </p:nvSpPr>
        <p:spPr>
          <a:xfrm>
            <a:off x="521208" y="4400032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G</a:t>
            </a:r>
          </a:p>
        </p:txBody>
      </p:sp>
      <p:sp>
        <p:nvSpPr>
          <p:cNvPr id="55" name="Truth6"/>
          <p:cNvSpPr/>
          <p:nvPr/>
        </p:nvSpPr>
        <p:spPr>
          <a:xfrm>
            <a:off x="2212848" y="4400045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257A1"/>
                </a:solidFill>
                <a:latin typeface="Calibri" pitchFamily="34" charset="0"/>
              </a:rPr>
              <a:t>Stable</a:t>
            </a:r>
          </a:p>
        </p:txBody>
      </p:sp>
      <p:sp>
        <p:nvSpPr>
          <p:cNvPr id="56" name="Bar6"/>
          <p:cNvSpPr/>
          <p:nvPr/>
        </p:nvSpPr>
        <p:spPr>
          <a:xfrm>
            <a:off x="4270248" y="4444208"/>
            <a:ext cx="1124053" cy="228600"/>
          </a:xfrm>
          <a:prstGeom prst="rect">
            <a:avLst/>
          </a:prstGeom>
          <a:solidFill>
            <a:srgbClr val="0257A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57" name="Score6"/>
          <p:cNvSpPr/>
          <p:nvPr/>
        </p:nvSpPr>
        <p:spPr>
          <a:xfrm>
            <a:off x="5477256" y="4400045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0.144</a:t>
            </a:r>
          </a:p>
        </p:txBody>
      </p:sp>
      <p:sp>
        <p:nvSpPr>
          <p:cNvPr id="58" name="Log6"/>
          <p:cNvSpPr/>
          <p:nvPr/>
        </p:nvSpPr>
        <p:spPr>
          <a:xfrm>
            <a:off x="8218279" y="4389467"/>
            <a:ext cx="1920240" cy="310896"/>
          </a:xfrm>
          <a:prstGeom prst="rect">
            <a:avLst/>
          </a:prstGeom>
          <a:solidFill>
            <a:srgbClr val="FFFFC8"/>
          </a:solidFill>
          <a:ln w="28575">
            <a:solidFill>
              <a:srgbClr val="0257A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Low Performance</a:t>
            </a:r>
          </a:p>
        </p:txBody>
      </p:sp>
      <p:sp>
        <p:nvSpPr>
          <p:cNvPr id="59" name="Ord6"/>
          <p:cNvSpPr/>
          <p:nvPr/>
        </p:nvSpPr>
        <p:spPr>
          <a:xfrm>
            <a:off x="10268712" y="4391799"/>
            <a:ext cx="1402080" cy="310896"/>
          </a:xfrm>
          <a:prstGeom prst="rect">
            <a:avLst/>
          </a:prstGeom>
          <a:solidFill>
            <a:srgbClr val="FFFFC8"/>
          </a:solidFill>
          <a:ln w="28575">
            <a:solidFill>
              <a:srgbClr val="0257A1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E67E22"/>
                </a:solidFill>
                <a:latin typeface="Calibri" pitchFamily="34" charset="0"/>
              </a:rPr>
              <a:t>Decline</a:t>
            </a:r>
          </a:p>
        </p:txBody>
      </p:sp>
      <p:sp>
        <p:nvSpPr>
          <p:cNvPr id="60" name="RowBg7"/>
          <p:cNvSpPr/>
          <p:nvPr/>
        </p:nvSpPr>
        <p:spPr>
          <a:xfrm>
            <a:off x="396240" y="4742628"/>
            <a:ext cx="11399520" cy="39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61" name="Name7"/>
          <p:cNvSpPr/>
          <p:nvPr/>
        </p:nvSpPr>
        <p:spPr>
          <a:xfrm>
            <a:off x="521208" y="4792615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H</a:t>
            </a:r>
          </a:p>
        </p:txBody>
      </p:sp>
      <p:sp>
        <p:nvSpPr>
          <p:cNvPr id="62" name="Truth7"/>
          <p:cNvSpPr/>
          <p:nvPr/>
        </p:nvSpPr>
        <p:spPr>
          <a:xfrm>
            <a:off x="2212848" y="4792628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E17020"/>
                </a:solidFill>
                <a:latin typeface="Calibri" pitchFamily="34" charset="0"/>
              </a:rPr>
              <a:t>Decline</a:t>
            </a:r>
          </a:p>
        </p:txBody>
      </p:sp>
      <p:sp>
        <p:nvSpPr>
          <p:cNvPr id="63" name="Bar7"/>
          <p:cNvSpPr/>
          <p:nvPr/>
        </p:nvSpPr>
        <p:spPr>
          <a:xfrm>
            <a:off x="4270248" y="4823493"/>
            <a:ext cx="788398" cy="228600"/>
          </a:xfrm>
          <a:prstGeom prst="rect">
            <a:avLst/>
          </a:prstGeom>
          <a:solidFill>
            <a:srgbClr val="E17020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64" name="Score7"/>
          <p:cNvSpPr/>
          <p:nvPr/>
        </p:nvSpPr>
        <p:spPr>
          <a:xfrm>
            <a:off x="5148072" y="4792628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0.101</a:t>
            </a:r>
          </a:p>
        </p:txBody>
      </p:sp>
      <p:sp>
        <p:nvSpPr>
          <p:cNvPr id="65" name="Log7"/>
          <p:cNvSpPr/>
          <p:nvPr/>
        </p:nvSpPr>
        <p:spPr>
          <a:xfrm>
            <a:off x="8271238" y="4803181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Low Performance</a:t>
            </a:r>
          </a:p>
        </p:txBody>
      </p:sp>
      <p:sp>
        <p:nvSpPr>
          <p:cNvPr id="66" name="Ord7"/>
          <p:cNvSpPr/>
          <p:nvPr/>
        </p:nvSpPr>
        <p:spPr>
          <a:xfrm>
            <a:off x="10268712" y="4782113"/>
            <a:ext cx="1402080" cy="310896"/>
          </a:xfrm>
          <a:prstGeom prst="rect">
            <a:avLst/>
          </a:prstGeom>
          <a:solidFill>
            <a:srgbClr val="FFFFC8"/>
          </a:solidFill>
          <a:ln w="28575">
            <a:solidFill>
              <a:srgbClr val="E1702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Discontinued</a:t>
            </a:r>
          </a:p>
        </p:txBody>
      </p:sp>
      <p:sp>
        <p:nvSpPr>
          <p:cNvPr id="67" name="RowBg8"/>
          <p:cNvSpPr/>
          <p:nvPr/>
        </p:nvSpPr>
        <p:spPr>
          <a:xfrm>
            <a:off x="401465" y="5135211"/>
            <a:ext cx="11399520" cy="392583"/>
          </a:xfrm>
          <a:prstGeom prst="rect">
            <a:avLst/>
          </a:prstGeom>
          <a:solidFill>
            <a:srgbClr val="DCE8F5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68" name="Name8"/>
          <p:cNvSpPr/>
          <p:nvPr/>
        </p:nvSpPr>
        <p:spPr>
          <a:xfrm>
            <a:off x="521208" y="5185198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I</a:t>
            </a:r>
          </a:p>
        </p:txBody>
      </p:sp>
      <p:sp>
        <p:nvSpPr>
          <p:cNvPr id="69" name="Truth8"/>
          <p:cNvSpPr/>
          <p:nvPr/>
        </p:nvSpPr>
        <p:spPr>
          <a:xfrm>
            <a:off x="2212848" y="5185211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Discontinued</a:t>
            </a:r>
          </a:p>
        </p:txBody>
      </p:sp>
      <p:sp>
        <p:nvSpPr>
          <p:cNvPr id="70" name="Bar8"/>
          <p:cNvSpPr/>
          <p:nvPr/>
        </p:nvSpPr>
        <p:spPr>
          <a:xfrm>
            <a:off x="4270248" y="5231723"/>
            <a:ext cx="686921" cy="228600"/>
          </a:xfrm>
          <a:prstGeom prst="rect">
            <a:avLst/>
          </a:prstGeom>
          <a:solidFill>
            <a:srgbClr val="A8004F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71" name="Score8"/>
          <p:cNvSpPr/>
          <p:nvPr/>
        </p:nvSpPr>
        <p:spPr>
          <a:xfrm>
            <a:off x="5047488" y="5185211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0.088</a:t>
            </a:r>
          </a:p>
        </p:txBody>
      </p:sp>
      <p:sp>
        <p:nvSpPr>
          <p:cNvPr id="72" name="Log8"/>
          <p:cNvSpPr/>
          <p:nvPr/>
        </p:nvSpPr>
        <p:spPr>
          <a:xfrm>
            <a:off x="8271238" y="5195764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Low Performance</a:t>
            </a:r>
          </a:p>
        </p:txBody>
      </p:sp>
      <p:sp>
        <p:nvSpPr>
          <p:cNvPr id="73" name="Ord8"/>
          <p:cNvSpPr/>
          <p:nvPr/>
        </p:nvSpPr>
        <p:spPr>
          <a:xfrm>
            <a:off x="10268712" y="5185211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Discontinued</a:t>
            </a:r>
          </a:p>
        </p:txBody>
      </p:sp>
      <p:sp>
        <p:nvSpPr>
          <p:cNvPr id="74" name="RowBg9"/>
          <p:cNvSpPr/>
          <p:nvPr/>
        </p:nvSpPr>
        <p:spPr>
          <a:xfrm>
            <a:off x="396240" y="5527794"/>
            <a:ext cx="11399520" cy="39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75" name="Name9"/>
          <p:cNvSpPr/>
          <p:nvPr/>
        </p:nvSpPr>
        <p:spPr>
          <a:xfrm>
            <a:off x="521208" y="5577781"/>
            <a:ext cx="2804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Brand J</a:t>
            </a:r>
          </a:p>
        </p:txBody>
      </p:sp>
      <p:sp>
        <p:nvSpPr>
          <p:cNvPr id="76" name="Truth9"/>
          <p:cNvSpPr/>
          <p:nvPr/>
        </p:nvSpPr>
        <p:spPr>
          <a:xfrm>
            <a:off x="2212848" y="5577794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Discontinued</a:t>
            </a:r>
          </a:p>
        </p:txBody>
      </p:sp>
      <p:sp>
        <p:nvSpPr>
          <p:cNvPr id="77" name="Bar9"/>
          <p:cNvSpPr/>
          <p:nvPr/>
        </p:nvSpPr>
        <p:spPr>
          <a:xfrm>
            <a:off x="4270248" y="5624306"/>
            <a:ext cx="351266" cy="228600"/>
          </a:xfrm>
          <a:prstGeom prst="rect">
            <a:avLst/>
          </a:prstGeom>
          <a:solidFill>
            <a:srgbClr val="A8004F"/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78" name="Score9"/>
          <p:cNvSpPr/>
          <p:nvPr/>
        </p:nvSpPr>
        <p:spPr>
          <a:xfrm>
            <a:off x="4709160" y="5577794"/>
            <a:ext cx="60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b="1" dirty="0">
                <a:solidFill>
                  <a:srgbClr val="212529"/>
                </a:solidFill>
                <a:latin typeface="Calibri" pitchFamily="34" charset="0"/>
              </a:rPr>
              <a:t>0.045</a:t>
            </a:r>
          </a:p>
        </p:txBody>
      </p:sp>
      <p:sp>
        <p:nvSpPr>
          <p:cNvPr id="79" name="Log9"/>
          <p:cNvSpPr/>
          <p:nvPr/>
        </p:nvSpPr>
        <p:spPr>
          <a:xfrm>
            <a:off x="8271238" y="5588347"/>
            <a:ext cx="1737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Low Performance</a:t>
            </a:r>
          </a:p>
        </p:txBody>
      </p:sp>
      <p:sp>
        <p:nvSpPr>
          <p:cNvPr id="80" name="Ord9"/>
          <p:cNvSpPr/>
          <p:nvPr/>
        </p:nvSpPr>
        <p:spPr>
          <a:xfrm>
            <a:off x="10268712" y="5577794"/>
            <a:ext cx="140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A8004F"/>
                </a:solidFill>
                <a:latin typeface="Calibri" pitchFamily="34" charset="0"/>
              </a:rPr>
              <a:t>Discontinued</a:t>
            </a:r>
          </a:p>
        </p:txBody>
      </p:sp>
      <p:sp>
        <p:nvSpPr>
          <p:cNvPr id="81" name="Text 0">
            <a:extLst>
              <a:ext uri="{FF2B5EF4-FFF2-40B4-BE49-F238E27FC236}">
                <a16:creationId xmlns:a16="http://schemas.microsoft.com/office/drawing/2014/main" id="{CC343A49-D541-43DB-3F19-4506A99EAC04}"/>
              </a:ext>
            </a:extLst>
          </p:cNvPr>
          <p:cNvSpPr/>
          <p:nvPr/>
        </p:nvSpPr>
        <p:spPr>
          <a:xfrm>
            <a:off x="60960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Validation: Hand-Labeled Brands</a:t>
            </a:r>
            <a:endParaRPr lang="en-US" sz="3200" dirty="0"/>
          </a:p>
        </p:txBody>
      </p:sp>
      <p:sp>
        <p:nvSpPr>
          <p:cNvPr id="2" name="TL">
            <a:extLst>
              <a:ext uri="{FF2B5EF4-FFF2-40B4-BE49-F238E27FC236}">
                <a16:creationId xmlns:a16="http://schemas.microsoft.com/office/drawing/2014/main" id="{92258A95-F89E-3D28-1089-36F34EBF29E1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6D56-4D61-EF73-6948-C1D8C4D2D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A36B06C-7A99-2664-DCB2-E68D4322A2A7}"/>
              </a:ext>
            </a:extLst>
          </p:cNvPr>
          <p:cNvSpPr/>
          <p:nvPr/>
        </p:nvSpPr>
        <p:spPr>
          <a:xfrm>
            <a:off x="60960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Validation: Full Hand-Labeled Set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84077-92EB-523B-0AF9-19977E018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1" y="1055661"/>
            <a:ext cx="9616962" cy="5209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6EB73F-99E8-A856-5D41-95255E0EB3A4}"/>
              </a:ext>
            </a:extLst>
          </p:cNvPr>
          <p:cNvSpPr>
            <a:spLocks/>
          </p:cNvSpPr>
          <p:nvPr/>
        </p:nvSpPr>
        <p:spPr>
          <a:xfrm>
            <a:off x="969264" y="5229226"/>
            <a:ext cx="9344025" cy="51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B8C63-49BA-73FC-3BED-63C170B6C8CC}"/>
              </a:ext>
            </a:extLst>
          </p:cNvPr>
          <p:cNvSpPr/>
          <p:nvPr/>
        </p:nvSpPr>
        <p:spPr>
          <a:xfrm>
            <a:off x="969264" y="4586288"/>
            <a:ext cx="9344025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E42842EC-CB16-08F1-5319-90C490420833}"/>
              </a:ext>
            </a:extLst>
          </p:cNvPr>
          <p:cNvCxnSpPr>
            <a:cxnSpLocks/>
          </p:cNvCxnSpPr>
          <p:nvPr/>
        </p:nvCxnSpPr>
        <p:spPr>
          <a:xfrm>
            <a:off x="2304288" y="3288362"/>
            <a:ext cx="108155" cy="39873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Box 582">
            <a:extLst>
              <a:ext uri="{FF2B5EF4-FFF2-40B4-BE49-F238E27FC236}">
                <a16:creationId xmlns:a16="http://schemas.microsoft.com/office/drawing/2014/main" id="{65BA59F7-B0A7-F718-116D-DBE2CEFBE3A9}"/>
              </a:ext>
            </a:extLst>
          </p:cNvPr>
          <p:cNvSpPr txBox="1"/>
          <p:nvPr/>
        </p:nvSpPr>
        <p:spPr>
          <a:xfrm>
            <a:off x="1837944" y="2786546"/>
            <a:ext cx="16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lowest scores </a:t>
            </a:r>
          </a:p>
          <a:p>
            <a:pPr algn="ctr"/>
            <a:r>
              <a:rPr lang="en-US" sz="1200" dirty="0"/>
              <a:t>match </a:t>
            </a:r>
            <a:r>
              <a:rPr lang="en-US" sz="1200" dirty="0">
                <a:solidFill>
                  <a:srgbClr val="A8004F"/>
                </a:solidFill>
              </a:rPr>
              <a:t>discontinued</a:t>
            </a:r>
          </a:p>
        </p:txBody>
      </p: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1E0376EF-4C7D-F7B6-C4DF-260C31305321}"/>
              </a:ext>
            </a:extLst>
          </p:cNvPr>
          <p:cNvCxnSpPr>
            <a:cxnSpLocks/>
          </p:cNvCxnSpPr>
          <p:nvPr/>
        </p:nvCxnSpPr>
        <p:spPr>
          <a:xfrm>
            <a:off x="9205468" y="1849862"/>
            <a:ext cx="255637" cy="32241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TextBox 585">
            <a:extLst>
              <a:ext uri="{FF2B5EF4-FFF2-40B4-BE49-F238E27FC236}">
                <a16:creationId xmlns:a16="http://schemas.microsoft.com/office/drawing/2014/main" id="{7ADEDBB0-3263-FFC4-AC2C-E530595EAB14}"/>
              </a:ext>
            </a:extLst>
          </p:cNvPr>
          <p:cNvSpPr txBox="1"/>
          <p:nvPr/>
        </p:nvSpPr>
        <p:spPr>
          <a:xfrm>
            <a:off x="8140700" y="1347539"/>
            <a:ext cx="16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highest scores </a:t>
            </a:r>
          </a:p>
          <a:p>
            <a:pPr algn="ctr"/>
            <a:r>
              <a:rPr lang="en-US" sz="1200" dirty="0"/>
              <a:t>match </a:t>
            </a:r>
            <a:r>
              <a:rPr lang="en-US" sz="1200" dirty="0">
                <a:solidFill>
                  <a:srgbClr val="009F73"/>
                </a:solidFill>
              </a:rPr>
              <a:t>growing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14550B90-E399-5F95-617B-FA423CB16B3D}"/>
              </a:ext>
            </a:extLst>
          </p:cNvPr>
          <p:cNvSpPr txBox="1"/>
          <p:nvPr/>
        </p:nvSpPr>
        <p:spPr>
          <a:xfrm>
            <a:off x="5495544" y="2172279"/>
            <a:ext cx="16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some mixing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 between</a:t>
            </a:r>
          </a:p>
        </p:txBody>
      </p:sp>
      <p:sp>
        <p:nvSpPr>
          <p:cNvPr id="592" name="Left Brace 591">
            <a:extLst>
              <a:ext uri="{FF2B5EF4-FFF2-40B4-BE49-F238E27FC236}">
                <a16:creationId xmlns:a16="http://schemas.microsoft.com/office/drawing/2014/main" id="{365AA9A3-565B-E53B-6226-C1A62A5390AC}"/>
              </a:ext>
            </a:extLst>
          </p:cNvPr>
          <p:cNvSpPr/>
          <p:nvPr/>
        </p:nvSpPr>
        <p:spPr>
          <a:xfrm rot="5100108">
            <a:off x="6246042" y="1674545"/>
            <a:ext cx="397162" cy="2403556"/>
          </a:xfrm>
          <a:prstGeom prst="leftBrace">
            <a:avLst>
              <a:gd name="adj1" fmla="val 41727"/>
              <a:gd name="adj2" fmla="val 517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L">
            <a:extLst>
              <a:ext uri="{FF2B5EF4-FFF2-40B4-BE49-F238E27FC236}">
                <a16:creationId xmlns:a16="http://schemas.microsoft.com/office/drawing/2014/main" id="{4CC9417F-A17A-FF4A-DF92-50BF06E1BEDB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B46CB-7FB8-62E5-EB8A-705377729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923" y="1347539"/>
            <a:ext cx="1234604" cy="13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/>
      <p:bldP spid="586" grpId="0"/>
      <p:bldP spid="588" grpId="0"/>
      <p:bldP spid="5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Calibri"/>
              </a:rPr>
              <a:t>The Problem</a:t>
            </a:r>
          </a:p>
        </p:txBody>
      </p:sp>
      <p:sp>
        <p:nvSpPr>
          <p:cNvPr id="30" name="Line"/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Line1"/>
          <p:cNvSpPr txBox="1"/>
          <p:nvPr/>
        </p:nvSpPr>
        <p:spPr>
          <a:xfrm>
            <a:off x="609600" y="1143000"/>
            <a:ext cx="10515600" cy="45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Calibri"/>
              </a:rPr>
              <a:t>Distributors, brokers, and retailers must decide which emerging brands to invest in.</a:t>
            </a:r>
          </a:p>
        </p:txBody>
      </p:sp>
      <p:sp>
        <p:nvSpPr>
          <p:cNvPr id="4" name="Line2"/>
          <p:cNvSpPr txBox="1"/>
          <p:nvPr/>
        </p:nvSpPr>
        <p:spPr>
          <a:xfrm>
            <a:off x="609600" y="1845362"/>
            <a:ext cx="10515600" cy="9383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>
              <a:spcAft>
                <a:spcPts val="400"/>
              </a:spcAft>
            </a:pPr>
            <a:r>
              <a:rPr lang="en-US" sz="2200" dirty="0">
                <a:solidFill>
                  <a:schemeClr val="tx1"/>
                </a:solidFill>
                <a:latin typeface="Calibri"/>
              </a:rPr>
              <a:t>Some will </a:t>
            </a:r>
            <a:r>
              <a:rPr lang="en-US" sz="2200" b="1" dirty="0">
                <a:solidFill>
                  <a:srgbClr val="009E73"/>
                </a:solidFill>
                <a:latin typeface="Calibri"/>
              </a:rPr>
              <a:t>grow</a:t>
            </a:r>
            <a:r>
              <a:rPr lang="en-US" sz="2200" b="1" dirty="0">
                <a:solidFill>
                  <a:srgbClr val="2E7D32"/>
                </a:solidFill>
                <a:latin typeface="Calibri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rapidly. Some will </a:t>
            </a:r>
            <a:r>
              <a:rPr lang="en-US" sz="2200" b="1" dirty="0">
                <a:solidFill>
                  <a:srgbClr val="A8004F"/>
                </a:solidFill>
                <a:latin typeface="Calibri"/>
              </a:rPr>
              <a:t>fail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. Most sit in between.</a:t>
            </a:r>
          </a:p>
          <a:p>
            <a:pPr algn="l">
              <a:spcBef>
                <a:spcPts val="400"/>
              </a:spcBef>
            </a:pPr>
            <a:r>
              <a:rPr lang="en-US" sz="2400" b="1" dirty="0">
                <a:solidFill>
                  <a:srgbClr val="333333"/>
                </a:solidFill>
                <a:latin typeface="Calibri"/>
              </a:rPr>
              <a:t>How do you tell them apart early?</a:t>
            </a:r>
          </a:p>
        </p:txBody>
      </p:sp>
      <p:sp>
        <p:nvSpPr>
          <p:cNvPr id="10" name="Box1"/>
          <p:cNvSpPr/>
          <p:nvPr/>
        </p:nvSpPr>
        <p:spPr>
          <a:xfrm>
            <a:off x="609600" y="3228974"/>
            <a:ext cx="3100000" cy="1343025"/>
          </a:xfrm>
          <a:prstGeom prst="roundRect">
            <a:avLst>
              <a:gd name="adj" fmla="val 10000"/>
            </a:avLst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400"/>
              </a:spcAft>
            </a:pPr>
            <a:r>
              <a:rPr lang="en-US" sz="2000" b="1" dirty="0">
                <a:solidFill>
                  <a:srgbClr val="0257A1"/>
                </a:solidFill>
                <a:latin typeface="Calibri"/>
              </a:rPr>
              <a:t>Emerging Brand</a:t>
            </a:r>
          </a:p>
          <a:p>
            <a:pPr algn="ctr"/>
            <a:r>
              <a:rPr lang="en-US" sz="1800" dirty="0">
                <a:solidFill>
                  <a:srgbClr val="666666"/>
                </a:solidFill>
                <a:latin typeface="Calibri"/>
              </a:rPr>
              <a:t>Limited history</a:t>
            </a:r>
          </a:p>
          <a:p>
            <a:pPr algn="ctr"/>
            <a:r>
              <a:rPr lang="en-US" sz="1800" dirty="0">
                <a:solidFill>
                  <a:srgbClr val="666666"/>
                </a:solidFill>
                <a:latin typeface="Calibri"/>
              </a:rPr>
              <a:t>Uncertain trajectory</a:t>
            </a:r>
          </a:p>
        </p:txBody>
      </p:sp>
      <p:sp>
        <p:nvSpPr>
          <p:cNvPr id="15" name="Arrow1"/>
          <p:cNvSpPr/>
          <p:nvPr/>
        </p:nvSpPr>
        <p:spPr>
          <a:xfrm>
            <a:off x="3882402" y="3811681"/>
            <a:ext cx="60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57A1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Box2"/>
          <p:cNvSpPr/>
          <p:nvPr/>
        </p:nvSpPr>
        <p:spPr>
          <a:xfrm>
            <a:off x="4600000" y="3228975"/>
            <a:ext cx="3100000" cy="1343024"/>
          </a:xfrm>
          <a:prstGeom prst="roundRect">
            <a:avLst>
              <a:gd name="adj" fmla="val 10000"/>
            </a:avLst>
          </a:prstGeom>
          <a:solidFill>
            <a:srgbClr val="0257A1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4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Decision Framework</a:t>
            </a:r>
          </a:p>
          <a:p>
            <a:pPr algn="ctr"/>
            <a:r>
              <a:rPr lang="en-US" sz="1800" dirty="0">
                <a:solidFill>
                  <a:srgbClr val="D0D8E8"/>
                </a:solidFill>
                <a:latin typeface="Calibri"/>
              </a:rPr>
              <a:t>Multi-criteria scoring</a:t>
            </a:r>
          </a:p>
          <a:p>
            <a:pPr algn="ctr"/>
            <a:r>
              <a:rPr lang="en-US" sz="1800" dirty="0">
                <a:solidFill>
                  <a:srgbClr val="D0D8E8"/>
                </a:solidFill>
                <a:latin typeface="Calibri"/>
              </a:rPr>
              <a:t>+ statistical benchmarks</a:t>
            </a:r>
          </a:p>
        </p:txBody>
      </p:sp>
      <p:sp>
        <p:nvSpPr>
          <p:cNvPr id="16" name="Arrow2"/>
          <p:cNvSpPr/>
          <p:nvPr/>
        </p:nvSpPr>
        <p:spPr>
          <a:xfrm>
            <a:off x="7882402" y="3811681"/>
            <a:ext cx="60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57A1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Box3"/>
          <p:cNvSpPr/>
          <p:nvPr/>
        </p:nvSpPr>
        <p:spPr>
          <a:xfrm>
            <a:off x="8600000" y="3228975"/>
            <a:ext cx="3100000" cy="1343024"/>
          </a:xfrm>
          <a:prstGeom prst="roundRect">
            <a:avLst>
              <a:gd name="adj" fmla="val 10000"/>
            </a:avLst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400"/>
              </a:spcAft>
            </a:pPr>
            <a:r>
              <a:rPr lang="en-US" sz="2000" b="1" dirty="0">
                <a:solidFill>
                  <a:srgbClr val="0257A1"/>
                </a:solidFill>
                <a:latin typeface="Calibri"/>
              </a:rPr>
              <a:t>Opportunity Tiers</a:t>
            </a:r>
          </a:p>
          <a:p>
            <a:pPr algn="ctr"/>
            <a:r>
              <a:rPr lang="en-US" sz="1800" dirty="0">
                <a:solidFill>
                  <a:srgbClr val="666666"/>
                </a:solidFill>
                <a:latin typeface="Calibri"/>
              </a:rPr>
              <a:t>Growing | Stable</a:t>
            </a:r>
          </a:p>
          <a:p>
            <a:pPr algn="ctr"/>
            <a:r>
              <a:rPr lang="en-US" sz="1800" dirty="0">
                <a:solidFill>
                  <a:srgbClr val="666666"/>
                </a:solidFill>
                <a:latin typeface="Calibri"/>
              </a:rPr>
              <a:t>Decline | Discontinued</a:t>
            </a:r>
          </a:p>
        </p:txBody>
      </p:sp>
      <p:sp>
        <p:nvSpPr>
          <p:cNvPr id="22" name="Approach"/>
          <p:cNvSpPr txBox="1"/>
          <p:nvPr/>
        </p:nvSpPr>
        <p:spPr>
          <a:xfrm>
            <a:off x="609600" y="4969699"/>
            <a:ext cx="10515600" cy="938301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rgbClr val="333333"/>
                </a:solidFill>
                <a:latin typeface="Calibri"/>
              </a:rPr>
              <a:t>Prior work: </a:t>
            </a:r>
            <a:r>
              <a:rPr lang="en-US" sz="2200" dirty="0">
                <a:solidFill>
                  <a:srgbClr val="444444"/>
                </a:solidFill>
                <a:latin typeface="Calibri"/>
              </a:rPr>
              <a:t>Focused on demand forecasting</a:t>
            </a:r>
          </a:p>
          <a:p>
            <a:pPr algn="l">
              <a:spcBef>
                <a:spcPts val="600"/>
              </a:spcBef>
            </a:pPr>
            <a:r>
              <a:rPr lang="en-US" sz="2200" b="1" dirty="0">
                <a:solidFill>
                  <a:srgbClr val="0257A1"/>
                </a:solidFill>
                <a:latin typeface="Calibri"/>
              </a:rPr>
              <a:t>Our approach: </a:t>
            </a:r>
            <a:r>
              <a:rPr lang="en-US" sz="2200" dirty="0">
                <a:solidFill>
                  <a:srgbClr val="444444"/>
                </a:solidFill>
                <a:latin typeface="Calibri"/>
              </a:rPr>
              <a:t>Evaluate brands on multiple performance signals, not just sales 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  <p:bldP spid="16" grpId="0" animBg="1"/>
      <p:bldP spid="12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96EA1-8581-E1CB-5F66-A645BE70F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9836450-26CE-047E-EAD4-9960D4996D41}"/>
              </a:ext>
            </a:extLst>
          </p:cNvPr>
          <p:cNvSpPr/>
          <p:nvPr/>
        </p:nvSpPr>
        <p:spPr>
          <a:xfrm>
            <a:off x="60960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Validation: Full Hand-Labeled Set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1907-694A-5721-523F-2964C167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1" y="1055661"/>
            <a:ext cx="9616962" cy="5209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887851-C287-2104-4FA8-C4C738BDBAE7}"/>
              </a:ext>
            </a:extLst>
          </p:cNvPr>
          <p:cNvSpPr>
            <a:spLocks/>
          </p:cNvSpPr>
          <p:nvPr/>
        </p:nvSpPr>
        <p:spPr>
          <a:xfrm>
            <a:off x="969264" y="5229226"/>
            <a:ext cx="9344025" cy="51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CA73B45-F5B7-D5CA-90E8-2ED751EE34E8}"/>
              </a:ext>
            </a:extLst>
          </p:cNvPr>
          <p:cNvSpPr/>
          <p:nvPr/>
        </p:nvSpPr>
        <p:spPr>
          <a:xfrm rot="16200000">
            <a:off x="3950208" y="2951432"/>
            <a:ext cx="234432" cy="4678188"/>
          </a:xfrm>
          <a:prstGeom prst="leftBrace">
            <a:avLst>
              <a:gd name="adj1" fmla="val 41727"/>
              <a:gd name="adj2" fmla="val 517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15A5029-D82D-2D10-4AC6-856D42996102}"/>
              </a:ext>
            </a:extLst>
          </p:cNvPr>
          <p:cNvSpPr/>
          <p:nvPr/>
        </p:nvSpPr>
        <p:spPr>
          <a:xfrm rot="16200000">
            <a:off x="8238744" y="3450911"/>
            <a:ext cx="234432" cy="3679230"/>
          </a:xfrm>
          <a:prstGeom prst="leftBrace">
            <a:avLst>
              <a:gd name="adj1" fmla="val 41727"/>
              <a:gd name="adj2" fmla="val 517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79360-4D15-C386-4AA8-5B33C1E9F28F}"/>
              </a:ext>
            </a:extLst>
          </p:cNvPr>
          <p:cNvSpPr txBox="1"/>
          <p:nvPr/>
        </p:nvSpPr>
        <p:spPr>
          <a:xfrm>
            <a:off x="2304288" y="5389649"/>
            <a:ext cx="383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mostly aligns with red &amp; orange above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77CBD-6566-749B-DB1C-F1C93E44777A}"/>
              </a:ext>
            </a:extLst>
          </p:cNvPr>
          <p:cNvSpPr txBox="1"/>
          <p:nvPr/>
        </p:nvSpPr>
        <p:spPr>
          <a:xfrm>
            <a:off x="6446520" y="5389648"/>
            <a:ext cx="383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mostly aligns with blue &amp; green above</a:t>
            </a:r>
          </a:p>
        </p:txBody>
      </p:sp>
      <p:sp>
        <p:nvSpPr>
          <p:cNvPr id="5" name="TL">
            <a:extLst>
              <a:ext uri="{FF2B5EF4-FFF2-40B4-BE49-F238E27FC236}">
                <a16:creationId xmlns:a16="http://schemas.microsoft.com/office/drawing/2014/main" id="{EEDD6892-6E42-F6FE-4E4A-5036D3D191D4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8CC24-7E22-CBB7-29DF-009390D3A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112ABE5-DBF3-9124-600F-105921546330}"/>
              </a:ext>
            </a:extLst>
          </p:cNvPr>
          <p:cNvSpPr/>
          <p:nvPr/>
        </p:nvSpPr>
        <p:spPr>
          <a:xfrm>
            <a:off x="60960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21252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Validation: Full Hand-Labeled Set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F3F89-9AE6-35A0-270F-A6F8D6172B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961" y="1051560"/>
            <a:ext cx="9616962" cy="520918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8EE276-2590-12AB-EB75-352D6F54F3D2}"/>
              </a:ext>
            </a:extLst>
          </p:cNvPr>
          <p:cNvCxnSpPr>
            <a:cxnSpLocks/>
          </p:cNvCxnSpPr>
          <p:nvPr/>
        </p:nvCxnSpPr>
        <p:spPr>
          <a:xfrm flipH="1">
            <a:off x="10287519" y="4896414"/>
            <a:ext cx="406023" cy="5351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44641-D082-D4DE-742F-4D96FBA0134E}"/>
              </a:ext>
            </a:extLst>
          </p:cNvPr>
          <p:cNvSpPr txBox="1"/>
          <p:nvPr/>
        </p:nvSpPr>
        <p:spPr>
          <a:xfrm>
            <a:off x="10571809" y="4573248"/>
            <a:ext cx="145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ordinal predictions</a:t>
            </a:r>
          </a:p>
          <a:p>
            <a:pPr algn="ctr"/>
            <a:r>
              <a:rPr lang="en-US" sz="1200" dirty="0"/>
              <a:t>mostly match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truth labels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8A31C7-EE4D-7921-A276-151F4A574401}"/>
              </a:ext>
            </a:extLst>
          </p:cNvPr>
          <p:cNvCxnSpPr>
            <a:cxnSpLocks/>
          </p:cNvCxnSpPr>
          <p:nvPr/>
        </p:nvCxnSpPr>
        <p:spPr>
          <a:xfrm flipH="1" flipV="1">
            <a:off x="10287519" y="4254733"/>
            <a:ext cx="406023" cy="65729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">
            <a:extLst>
              <a:ext uri="{FF2B5EF4-FFF2-40B4-BE49-F238E27FC236}">
                <a16:creationId xmlns:a16="http://schemas.microsoft.com/office/drawing/2014/main" id="{2AC33EDF-BEF7-FFC3-2061-75FBA4706EFF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09600" y="1402080"/>
            <a:ext cx="10972800" cy="1280160"/>
          </a:xfrm>
          <a:prstGeom prst="rect">
            <a:avLst/>
          </a:prstGeom>
          <a:solidFill>
            <a:srgbClr val="0257A1">
              <a:alpha val="8000"/>
            </a:srgbClr>
          </a:solidFill>
          <a:ln w="19050">
            <a:solidFill>
              <a:srgbClr val="0D5B8C"/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1867"/>
          </a:p>
        </p:txBody>
      </p:sp>
      <p:sp>
        <p:nvSpPr>
          <p:cNvPr id="5" name="Shape 3"/>
          <p:cNvSpPr/>
          <p:nvPr/>
        </p:nvSpPr>
        <p:spPr>
          <a:xfrm>
            <a:off x="609600" y="1402080"/>
            <a:ext cx="73152" cy="1280160"/>
          </a:xfrm>
          <a:prstGeom prst="rect">
            <a:avLst/>
          </a:prstGeom>
          <a:solidFill>
            <a:srgbClr val="0257A1"/>
          </a:solidFill>
          <a:ln/>
        </p:spPr>
        <p:txBody>
          <a:bodyPr/>
          <a:lstStyle/>
          <a:p>
            <a:endParaRPr lang="en-US" sz="1867"/>
          </a:p>
        </p:txBody>
      </p:sp>
      <p:sp>
        <p:nvSpPr>
          <p:cNvPr id="8" name="Text 6"/>
          <p:cNvSpPr/>
          <p:nvPr/>
        </p:nvSpPr>
        <p:spPr>
          <a:xfrm>
            <a:off x="1097280" y="1524000"/>
            <a:ext cx="9997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WHAT: A simple demand feature separates brand tiers.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097280" y="1914144"/>
            <a:ext cx="99974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year-over-year case growth distinguishes low-performing from viable brands.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609600" y="2926080"/>
            <a:ext cx="10972800" cy="1280160"/>
          </a:xfrm>
          <a:prstGeom prst="rect">
            <a:avLst/>
          </a:prstGeom>
          <a:solidFill>
            <a:srgbClr val="5B8C7E">
              <a:alpha val="8000"/>
            </a:srgbClr>
          </a:solidFill>
          <a:ln w="19050">
            <a:solidFill>
              <a:srgbClr val="5B8C7E"/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1867"/>
          </a:p>
        </p:txBody>
      </p:sp>
      <p:sp>
        <p:nvSpPr>
          <p:cNvPr id="11" name="Shape 9"/>
          <p:cNvSpPr/>
          <p:nvPr/>
        </p:nvSpPr>
        <p:spPr>
          <a:xfrm>
            <a:off x="609600" y="2926080"/>
            <a:ext cx="73152" cy="1280160"/>
          </a:xfrm>
          <a:prstGeom prst="rect">
            <a:avLst/>
          </a:prstGeom>
          <a:solidFill>
            <a:srgbClr val="5B8C7E"/>
          </a:solidFill>
          <a:ln/>
        </p:spPr>
        <p:txBody>
          <a:bodyPr/>
          <a:lstStyle/>
          <a:p>
            <a:endParaRPr lang="en-US" sz="1867"/>
          </a:p>
        </p:txBody>
      </p:sp>
      <p:sp>
        <p:nvSpPr>
          <p:cNvPr id="14" name="Text 12"/>
          <p:cNvSpPr/>
          <p:nvPr/>
        </p:nvSpPr>
        <p:spPr>
          <a:xfrm>
            <a:off x="1097280" y="3048000"/>
            <a:ext cx="9997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WHEN: The framework works as a forward-looking signal.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97280" y="3438144"/>
            <a:ext cx="99974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Prediction accuracy is stable even when computed up to 18 months before the present.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09600" y="4450080"/>
            <a:ext cx="10972800" cy="1280160"/>
          </a:xfrm>
          <a:prstGeom prst="rect">
            <a:avLst/>
          </a:prstGeom>
          <a:solidFill>
            <a:srgbClr val="C4872F">
              <a:alpha val="8000"/>
            </a:srgbClr>
          </a:solidFill>
          <a:ln w="19050">
            <a:solidFill>
              <a:srgbClr val="C4872F"/>
            </a:solidFill>
            <a:prstDash val="solid"/>
          </a:ln>
          <a:effectLst>
            <a:outerShdw blurRad="50800" dist="1905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 sz="1867"/>
          </a:p>
        </p:txBody>
      </p:sp>
      <p:sp>
        <p:nvSpPr>
          <p:cNvPr id="17" name="Shape 15"/>
          <p:cNvSpPr/>
          <p:nvPr/>
        </p:nvSpPr>
        <p:spPr>
          <a:xfrm>
            <a:off x="609600" y="4450080"/>
            <a:ext cx="73152" cy="1280160"/>
          </a:xfrm>
          <a:prstGeom prst="rect">
            <a:avLst/>
          </a:prstGeom>
          <a:solidFill>
            <a:srgbClr val="C4872F"/>
          </a:solidFill>
          <a:ln/>
        </p:spPr>
        <p:txBody>
          <a:bodyPr/>
          <a:lstStyle/>
          <a:p>
            <a:endParaRPr lang="en-US" sz="1867"/>
          </a:p>
        </p:txBody>
      </p:sp>
      <p:sp>
        <p:nvSpPr>
          <p:cNvPr id="20" name="Text 18"/>
          <p:cNvSpPr/>
          <p:nvPr/>
        </p:nvSpPr>
        <p:spPr>
          <a:xfrm>
            <a:off x="1097280" y="4572000"/>
            <a:ext cx="9997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WHY: This is a proof of concept designed to grow.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097280" y="4962144"/>
            <a:ext cx="99974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framework is validated by statistical models and is designed to expand as new criteria are tested.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7F914009-18CC-DDD9-B2A0-C26062B54C06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3200" b="1" dirty="0">
                <a:solidFill>
                  <a:srgbClr val="1F2937"/>
                </a:solidFill>
                <a:latin typeface="Calibri"/>
              </a:rPr>
              <a:t>Takeaways</a:t>
            </a: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68E245C5-1EB7-00D2-9E79-832CB21B5E46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25" tIns="45700" rIns="91425" bIns="45700" anchor="t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Text"/>
          <p:cNvSpPr/>
          <p:nvPr/>
        </p:nvSpPr>
        <p:spPr>
          <a:xfrm>
            <a:off x="787969" y="2322979"/>
            <a:ext cx="5200000" cy="95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Calibri" pitchFamily="34" charset="0"/>
              </a:rPr>
              <a:t>Thank You</a:t>
            </a:r>
          </a:p>
        </p:txBody>
      </p:sp>
      <p:sp>
        <p:nvSpPr>
          <p:cNvPr id="4" name="DividerLine"/>
          <p:cNvSpPr/>
          <p:nvPr/>
        </p:nvSpPr>
        <p:spPr>
          <a:xfrm>
            <a:off x="787969" y="3352979"/>
            <a:ext cx="3200000" cy="0"/>
          </a:xfrm>
          <a:prstGeom prst="line">
            <a:avLst/>
          </a:prstGeom>
          <a:noFill/>
          <a:ln w="25400">
            <a:solidFill>
              <a:srgbClr val="92C6FD"/>
            </a:solidFill>
            <a:prstDash val="solid"/>
          </a:ln>
        </p:spPr>
        <p:txBody>
          <a:bodyPr/>
          <a:lstStyle/>
          <a:p>
            <a:endParaRPr lang="en-US" sz="1867">
              <a:solidFill>
                <a:srgbClr val="92C6FD"/>
              </a:solidFill>
            </a:endParaRPr>
          </a:p>
        </p:txBody>
      </p:sp>
      <p:sp>
        <p:nvSpPr>
          <p:cNvPr id="3" name="QuestionsText"/>
          <p:cNvSpPr/>
          <p:nvPr/>
        </p:nvSpPr>
        <p:spPr>
          <a:xfrm>
            <a:off x="787969" y="3489072"/>
            <a:ext cx="5200000" cy="5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l"/>
            <a:r>
              <a:rPr lang="en-US" sz="3000" dirty="0">
                <a:solidFill>
                  <a:srgbClr val="92C6FD"/>
                </a:solidFill>
                <a:latin typeface="Calibri" pitchFamily="34" charset="0"/>
              </a:rPr>
              <a:t>Questions?</a:t>
            </a:r>
          </a:p>
        </p:txBody>
      </p:sp>
      <p:sp>
        <p:nvSpPr>
          <p:cNvPr id="12" name="LinkedInLabel"/>
          <p:cNvSpPr/>
          <p:nvPr/>
        </p:nvSpPr>
        <p:spPr>
          <a:xfrm>
            <a:off x="7487969" y="1109836"/>
            <a:ext cx="2743200" cy="380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Connect with me on LinkedIn</a:t>
            </a:r>
          </a:p>
        </p:txBody>
      </p:sp>
      <p:sp>
        <p:nvSpPr>
          <p:cNvPr id="6" name="QRPanel"/>
          <p:cNvSpPr/>
          <p:nvPr/>
        </p:nvSpPr>
        <p:spPr>
          <a:xfrm>
            <a:off x="7487969" y="1489996"/>
            <a:ext cx="2743200" cy="2743200"/>
          </a:xfrm>
          <a:prstGeom prst="rect">
            <a:avLst/>
          </a:prstGeom>
          <a:solidFill>
            <a:srgbClr val="0E2037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QRCode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449" y="1592476"/>
            <a:ext cx="2538240" cy="253824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</p:pic>
      <p:sp>
        <p:nvSpPr>
          <p:cNvPr id="5" name="ContactText"/>
          <p:cNvSpPr/>
          <p:nvPr/>
        </p:nvSpPr>
        <p:spPr>
          <a:xfrm>
            <a:off x="7487969" y="4348236"/>
            <a:ext cx="2743200" cy="16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pPr algn="ctr">
              <a:spcAft>
                <a:spcPts val="300"/>
              </a:spcAft>
            </a:pP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Kristin Henderson</a:t>
            </a:r>
          </a:p>
          <a:p>
            <a:pPr algn="ctr">
              <a:spcAft>
                <a:spcPts val="400"/>
              </a:spcAft>
            </a:pPr>
            <a:r>
              <a:rPr lang="en-US" sz="2000" dirty="0" err="1">
                <a:solidFill>
                  <a:srgbClr val="93C5FD"/>
                </a:solidFill>
                <a:latin typeface="Calibri" pitchFamily="34" charset="0"/>
              </a:rPr>
              <a:t>hendersonk@smu.edu</a:t>
            </a:r>
            <a:endParaRPr lang="en-US" sz="2000" dirty="0">
              <a:solidFill>
                <a:srgbClr val="93C5FD"/>
              </a:solidFill>
              <a:latin typeface="Calibri" pitchFamily="34" charset="0"/>
            </a:endParaRPr>
          </a:p>
          <a:p>
            <a:pPr algn="ctr"/>
            <a:r>
              <a:rPr lang="en-US" sz="2000" dirty="0" err="1">
                <a:solidFill>
                  <a:srgbClr val="93C5FD"/>
                </a:solidFill>
                <a:latin typeface="Calibri" pitchFamily="34" charset="0"/>
              </a:rPr>
              <a:t>kdhenderson.github.io</a:t>
            </a:r>
            <a:endParaRPr lang="en-US" sz="2000" dirty="0">
              <a:solidFill>
                <a:srgbClr val="93C5FD"/>
              </a:solidFill>
              <a:latin typeface="Calibri" pitchFamily="34" charset="0"/>
            </a:endParaRPr>
          </a:p>
        </p:txBody>
      </p:sp>
      <p:sp>
        <p:nvSpPr>
          <p:cNvPr id="8" name="BlueAccent">
            <a:extLst>
              <a:ext uri="{FF2B5EF4-FFF2-40B4-BE49-F238E27FC236}">
                <a16:creationId xmlns:a16="http://schemas.microsoft.com/office/drawing/2014/main" id="{7BFAE846-419C-1FA0-9DB7-11B2C15982E8}"/>
              </a:ext>
            </a:extLst>
          </p:cNvPr>
          <p:cNvSpPr/>
          <p:nvPr/>
        </p:nvSpPr>
        <p:spPr>
          <a:xfrm>
            <a:off x="11700000" y="0"/>
            <a:ext cx="492000" cy="6858000"/>
          </a:xfrm>
          <a:prstGeom prst="rect">
            <a:avLst/>
          </a:prstGeom>
          <a:solidFill>
            <a:srgbClr val="0257A1">
              <a:alpha val="15000"/>
            </a:srgbClr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82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C2589-06C3-E715-4A49-71EF11C8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Text">
            <a:extLst>
              <a:ext uri="{FF2B5EF4-FFF2-40B4-BE49-F238E27FC236}">
                <a16:creationId xmlns:a16="http://schemas.microsoft.com/office/drawing/2014/main" id="{481C3B88-67ED-B330-552B-1B24A4FEC674}"/>
              </a:ext>
            </a:extLst>
          </p:cNvPr>
          <p:cNvSpPr/>
          <p:nvPr/>
        </p:nvSpPr>
        <p:spPr>
          <a:xfrm>
            <a:off x="787969" y="2322979"/>
            <a:ext cx="5200000" cy="95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Calibri" pitchFamily="34" charset="0"/>
              </a:rPr>
              <a:t>Appendix</a:t>
            </a:r>
          </a:p>
        </p:txBody>
      </p:sp>
      <p:sp>
        <p:nvSpPr>
          <p:cNvPr id="4" name="DividerLine">
            <a:extLst>
              <a:ext uri="{FF2B5EF4-FFF2-40B4-BE49-F238E27FC236}">
                <a16:creationId xmlns:a16="http://schemas.microsoft.com/office/drawing/2014/main" id="{800AD2EA-394D-AE8E-3692-4CCD7606BF2C}"/>
              </a:ext>
            </a:extLst>
          </p:cNvPr>
          <p:cNvSpPr/>
          <p:nvPr/>
        </p:nvSpPr>
        <p:spPr>
          <a:xfrm>
            <a:off x="787969" y="3352979"/>
            <a:ext cx="3200000" cy="0"/>
          </a:xfrm>
          <a:prstGeom prst="line">
            <a:avLst/>
          </a:prstGeom>
          <a:noFill/>
          <a:ln w="25400">
            <a:solidFill>
              <a:srgbClr val="92C6FD"/>
            </a:solidFill>
            <a:prstDash val="solid"/>
          </a:ln>
        </p:spPr>
        <p:txBody>
          <a:bodyPr/>
          <a:lstStyle/>
          <a:p>
            <a:endParaRPr lang="en-US" sz="1867">
              <a:solidFill>
                <a:srgbClr val="92C6FD"/>
              </a:solidFill>
            </a:endParaRPr>
          </a:p>
        </p:txBody>
      </p:sp>
      <p:sp>
        <p:nvSpPr>
          <p:cNvPr id="8" name="BlueAccent">
            <a:extLst>
              <a:ext uri="{FF2B5EF4-FFF2-40B4-BE49-F238E27FC236}">
                <a16:creationId xmlns:a16="http://schemas.microsoft.com/office/drawing/2014/main" id="{5EC92D1F-5436-B553-C7D2-5CE1C540939F}"/>
              </a:ext>
            </a:extLst>
          </p:cNvPr>
          <p:cNvSpPr/>
          <p:nvPr/>
        </p:nvSpPr>
        <p:spPr>
          <a:xfrm>
            <a:off x="11700000" y="0"/>
            <a:ext cx="492000" cy="6858000"/>
          </a:xfrm>
          <a:prstGeom prst="rect">
            <a:avLst/>
          </a:prstGeom>
          <a:solidFill>
            <a:srgbClr val="0257A1">
              <a:alpha val="15000"/>
            </a:srgbClr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2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E63E4-8931-25A6-4342-CCE6CED9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EE008C3-8DC5-792B-71FC-A1250B383BB6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Hierarchy</a:t>
            </a:r>
          </a:p>
        </p:txBody>
      </p:sp>
      <p:sp>
        <p:nvSpPr>
          <p:cNvPr id="7" name="TL">
            <a:extLst>
              <a:ext uri="{FF2B5EF4-FFF2-40B4-BE49-F238E27FC236}">
                <a16:creationId xmlns:a16="http://schemas.microsoft.com/office/drawing/2014/main" id="{CF4EE7E8-EAC5-82DF-D409-A04995DC1594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diagram of different brands&#10;&#10;AI-generated content may be incorrect.">
            <a:extLst>
              <a:ext uri="{FF2B5EF4-FFF2-40B4-BE49-F238E27FC236}">
                <a16:creationId xmlns:a16="http://schemas.microsoft.com/office/drawing/2014/main" id="{CD14641A-09FE-E6ED-2526-C250CB40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2" t="10310" r="5596" b="10571"/>
          <a:stretch>
            <a:fillRect/>
          </a:stretch>
        </p:blipFill>
        <p:spPr>
          <a:xfrm>
            <a:off x="1918251" y="4482937"/>
            <a:ext cx="3039556" cy="1828800"/>
          </a:xfrm>
          <a:prstGeom prst="rect">
            <a:avLst/>
          </a:prstGeom>
        </p:spPr>
      </p:pic>
      <p:pic>
        <p:nvPicPr>
          <p:cNvPr id="5" name="Picture 4" descr="A logo of a cherry&#10;&#10;AI-generated content may be incorrect.">
            <a:extLst>
              <a:ext uri="{FF2B5EF4-FFF2-40B4-BE49-F238E27FC236}">
                <a16:creationId xmlns:a16="http://schemas.microsoft.com/office/drawing/2014/main" id="{4BEF51CF-C52E-4C6F-C4A4-4D569E0C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044" y="4543664"/>
            <a:ext cx="1097280" cy="1097280"/>
          </a:xfrm>
          <a:prstGeom prst="rect">
            <a:avLst/>
          </a:prstGeom>
        </p:spPr>
      </p:pic>
      <p:pic>
        <p:nvPicPr>
          <p:cNvPr id="6" name="Picture 5" descr="A can of cherry soda&#10;&#10;AI-generated content may be incorrect.">
            <a:extLst>
              <a:ext uri="{FF2B5EF4-FFF2-40B4-BE49-F238E27FC236}">
                <a16:creationId xmlns:a16="http://schemas.microsoft.com/office/drawing/2014/main" id="{255860EE-F73A-1441-CC5E-867024D06D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192" r="14552"/>
          <a:stretch>
            <a:fillRect/>
          </a:stretch>
        </p:blipFill>
        <p:spPr>
          <a:xfrm>
            <a:off x="10734260" y="4543664"/>
            <a:ext cx="781879" cy="1097280"/>
          </a:xfrm>
          <a:prstGeom prst="rect">
            <a:avLst/>
          </a:prstGeom>
        </p:spPr>
      </p:pic>
      <p:sp>
        <p:nvSpPr>
          <p:cNvPr id="8" name="Box_Extension">
            <a:extLst>
              <a:ext uri="{FF2B5EF4-FFF2-40B4-BE49-F238E27FC236}">
                <a16:creationId xmlns:a16="http://schemas.microsoft.com/office/drawing/2014/main" id="{DFE9F231-ED7E-FAA9-28F0-BCFE37EF53C2}"/>
              </a:ext>
            </a:extLst>
          </p:cNvPr>
          <p:cNvSpPr>
            <a:spLocks/>
          </p:cNvSpPr>
          <p:nvPr/>
        </p:nvSpPr>
        <p:spPr>
          <a:xfrm>
            <a:off x="6084891" y="4541618"/>
            <a:ext cx="1143000" cy="685800"/>
          </a:xfrm>
          <a:prstGeom prst="roundRect">
            <a:avLst>
              <a:gd name="adj" fmla="val 5000"/>
            </a:avLst>
          </a:prstGeom>
          <a:solidFill>
            <a:srgbClr val="C00000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Brand Extension</a:t>
            </a:r>
          </a:p>
        </p:txBody>
      </p:sp>
      <p:sp>
        <p:nvSpPr>
          <p:cNvPr id="9" name="Box_Family">
            <a:extLst>
              <a:ext uri="{FF2B5EF4-FFF2-40B4-BE49-F238E27FC236}">
                <a16:creationId xmlns:a16="http://schemas.microsoft.com/office/drawing/2014/main" id="{4663F394-0B30-2204-DAB5-B3009A7538F5}"/>
              </a:ext>
            </a:extLst>
          </p:cNvPr>
          <p:cNvSpPr>
            <a:spLocks/>
          </p:cNvSpPr>
          <p:nvPr/>
        </p:nvSpPr>
        <p:spPr>
          <a:xfrm>
            <a:off x="670560" y="4541618"/>
            <a:ext cx="1143000" cy="685800"/>
          </a:xfrm>
          <a:prstGeom prst="roundRect">
            <a:avLst>
              <a:gd name="adj" fmla="val 5000"/>
            </a:avLst>
          </a:prstGeom>
          <a:solidFill>
            <a:srgbClr val="0257A1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Brand Family</a:t>
            </a:r>
          </a:p>
        </p:txBody>
      </p:sp>
      <p:sp>
        <p:nvSpPr>
          <p:cNvPr id="10" name="Box_UPC">
            <a:extLst>
              <a:ext uri="{FF2B5EF4-FFF2-40B4-BE49-F238E27FC236}">
                <a16:creationId xmlns:a16="http://schemas.microsoft.com/office/drawing/2014/main" id="{B7678296-CB52-BBE0-BB66-2B03C3A1054A}"/>
              </a:ext>
            </a:extLst>
          </p:cNvPr>
          <p:cNvSpPr>
            <a:spLocks/>
          </p:cNvSpPr>
          <p:nvPr/>
        </p:nvSpPr>
        <p:spPr>
          <a:xfrm>
            <a:off x="9596561" y="4541618"/>
            <a:ext cx="1143000" cy="685800"/>
          </a:xfrm>
          <a:prstGeom prst="roundRect">
            <a:avLst>
              <a:gd name="adj" fmla="val 5000"/>
            </a:avLst>
          </a:prstGeom>
          <a:solidFill>
            <a:srgbClr val="C8D4E3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/>
            <a:r>
              <a:rPr lang="en-US" sz="1800" b="1" dirty="0">
                <a:solidFill>
                  <a:srgbClr val="1A3A5C"/>
                </a:solidFill>
                <a:latin typeface="Calibri"/>
              </a:rPr>
              <a:t>UPC</a:t>
            </a:r>
          </a:p>
        </p:txBody>
      </p:sp>
      <p:sp>
        <p:nvSpPr>
          <p:cNvPr id="11" name="Box_Owner">
            <a:extLst>
              <a:ext uri="{FF2B5EF4-FFF2-40B4-BE49-F238E27FC236}">
                <a16:creationId xmlns:a16="http://schemas.microsoft.com/office/drawing/2014/main" id="{5EB3E018-2659-7AB5-6D55-C2C596E30D71}"/>
              </a:ext>
            </a:extLst>
          </p:cNvPr>
          <p:cNvSpPr>
            <a:spLocks/>
          </p:cNvSpPr>
          <p:nvPr/>
        </p:nvSpPr>
        <p:spPr>
          <a:xfrm>
            <a:off x="670560" y="1630582"/>
            <a:ext cx="1143000" cy="685800"/>
          </a:xfrm>
          <a:prstGeom prst="roundRect">
            <a:avLst>
              <a:gd name="adj" fmla="val 5000"/>
            </a:avLst>
          </a:prstGeom>
          <a:solidFill>
            <a:srgbClr val="0D3B6E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/>
            <a:r>
              <a:rPr lang="en-US" sz="1800" b="1" dirty="0">
                <a:solidFill>
                  <a:srgbClr val="AACCEE"/>
                </a:solidFill>
                <a:latin typeface="Calibri"/>
              </a:rPr>
              <a:t>Brand Owner</a:t>
            </a:r>
          </a:p>
        </p:txBody>
      </p:sp>
      <p:pic>
        <p:nvPicPr>
          <p:cNvPr id="12" name="Picture 11" descr="A company logo with different brands&#10;&#10;AI-generated content may be incorrect.">
            <a:extLst>
              <a:ext uri="{FF2B5EF4-FFF2-40B4-BE49-F238E27FC236}">
                <a16:creationId xmlns:a16="http://schemas.microsoft.com/office/drawing/2014/main" id="{A0E4C692-1B46-AD88-C2BD-A4BBFC9A49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493"/>
          <a:stretch>
            <a:fillRect/>
          </a:stretch>
        </p:blipFill>
        <p:spPr>
          <a:xfrm>
            <a:off x="1918251" y="1656561"/>
            <a:ext cx="7123032" cy="274320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3FC91DB-6B4E-42A1-1535-C52A1D399456}"/>
              </a:ext>
            </a:extLst>
          </p:cNvPr>
          <p:cNvSpPr txBox="1"/>
          <p:nvPr/>
        </p:nvSpPr>
        <p:spPr>
          <a:xfrm>
            <a:off x="609600" y="990000"/>
            <a:ext cx="10515600" cy="38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1800" dirty="0">
                <a:solidFill>
                  <a:srgbClr val="555555"/>
                </a:solidFill>
                <a:latin typeface="Calibri"/>
              </a:rPr>
              <a:t>Each brand is identified at four levels. Analysis is conducted at the extension level.</a:t>
            </a:r>
          </a:p>
        </p:txBody>
      </p:sp>
      <p:sp>
        <p:nvSpPr>
          <p:cNvPr id="14" name="AnalysisLabel">
            <a:extLst>
              <a:ext uri="{FF2B5EF4-FFF2-40B4-BE49-F238E27FC236}">
                <a16:creationId xmlns:a16="http://schemas.microsoft.com/office/drawing/2014/main" id="{367EC81C-B0D6-B9E4-36C0-49D156D599C7}"/>
              </a:ext>
            </a:extLst>
          </p:cNvPr>
          <p:cNvSpPr txBox="1"/>
          <p:nvPr/>
        </p:nvSpPr>
        <p:spPr>
          <a:xfrm>
            <a:off x="6206769" y="6150813"/>
            <a:ext cx="899244" cy="635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  <a:latin typeface="Calibri"/>
              </a:rPr>
              <a:t>Analysis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  <a:latin typeface="Calibri"/>
              </a:rPr>
              <a:t>level </a:t>
            </a:r>
          </a:p>
        </p:txBody>
      </p:sp>
      <p:sp>
        <p:nvSpPr>
          <p:cNvPr id="15" name="Ex_Owner">
            <a:extLst>
              <a:ext uri="{FF2B5EF4-FFF2-40B4-BE49-F238E27FC236}">
                <a16:creationId xmlns:a16="http://schemas.microsoft.com/office/drawing/2014/main" id="{F0A9B509-FA43-7E51-937A-24FEF4187057}"/>
              </a:ext>
            </a:extLst>
          </p:cNvPr>
          <p:cNvSpPr txBox="1"/>
          <p:nvPr/>
        </p:nvSpPr>
        <p:spPr>
          <a:xfrm>
            <a:off x="640080" y="2394239"/>
            <a:ext cx="1203960" cy="6350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Coca-Cola Corporation</a:t>
            </a:r>
          </a:p>
        </p:txBody>
      </p:sp>
      <p:sp>
        <p:nvSpPr>
          <p:cNvPr id="16" name="Arrow1">
            <a:extLst>
              <a:ext uri="{FF2B5EF4-FFF2-40B4-BE49-F238E27FC236}">
                <a16:creationId xmlns:a16="http://schemas.microsoft.com/office/drawing/2014/main" id="{106FBB0E-5711-2406-6E5C-89452F9F3365}"/>
              </a:ext>
            </a:extLst>
          </p:cNvPr>
          <p:cNvSpPr/>
          <p:nvPr/>
        </p:nvSpPr>
        <p:spPr>
          <a:xfrm>
            <a:off x="1089660" y="3107096"/>
            <a:ext cx="304800" cy="7680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Arrow2">
            <a:extLst>
              <a:ext uri="{FF2B5EF4-FFF2-40B4-BE49-F238E27FC236}">
                <a16:creationId xmlns:a16="http://schemas.microsoft.com/office/drawing/2014/main" id="{9E225880-570C-B3BC-1637-F562100C9AF4}"/>
              </a:ext>
            </a:extLst>
          </p:cNvPr>
          <p:cNvSpPr/>
          <p:nvPr/>
        </p:nvSpPr>
        <p:spPr>
          <a:xfrm rot="16200000">
            <a:off x="5332872" y="4518758"/>
            <a:ext cx="304800" cy="7315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Arrow2">
            <a:extLst>
              <a:ext uri="{FF2B5EF4-FFF2-40B4-BE49-F238E27FC236}">
                <a16:creationId xmlns:a16="http://schemas.microsoft.com/office/drawing/2014/main" id="{8717FED4-0250-1F6E-2465-FDE0449F38D6}"/>
              </a:ext>
            </a:extLst>
          </p:cNvPr>
          <p:cNvSpPr/>
          <p:nvPr/>
        </p:nvSpPr>
        <p:spPr>
          <a:xfrm rot="16200000">
            <a:off x="8844542" y="4518758"/>
            <a:ext cx="304800" cy="7315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Arrow2">
            <a:extLst>
              <a:ext uri="{FF2B5EF4-FFF2-40B4-BE49-F238E27FC236}">
                <a16:creationId xmlns:a16="http://schemas.microsoft.com/office/drawing/2014/main" id="{65D47A76-2AFB-9215-E752-DDEF85725D47}"/>
              </a:ext>
            </a:extLst>
          </p:cNvPr>
          <p:cNvSpPr/>
          <p:nvPr/>
        </p:nvSpPr>
        <p:spPr>
          <a:xfrm rot="10800000">
            <a:off x="6595762" y="5848274"/>
            <a:ext cx="137160" cy="274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Ex_Owner">
            <a:extLst>
              <a:ext uri="{FF2B5EF4-FFF2-40B4-BE49-F238E27FC236}">
                <a16:creationId xmlns:a16="http://schemas.microsoft.com/office/drawing/2014/main" id="{7F97F7F6-B49D-EB28-BCBE-28EB4506AABE}"/>
              </a:ext>
            </a:extLst>
          </p:cNvPr>
          <p:cNvSpPr txBox="1"/>
          <p:nvPr/>
        </p:nvSpPr>
        <p:spPr>
          <a:xfrm>
            <a:off x="605640" y="5273000"/>
            <a:ext cx="1203960" cy="403733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Coca-Cola</a:t>
            </a:r>
          </a:p>
        </p:txBody>
      </p:sp>
      <p:sp>
        <p:nvSpPr>
          <p:cNvPr id="22" name="Ex_Owner">
            <a:extLst>
              <a:ext uri="{FF2B5EF4-FFF2-40B4-BE49-F238E27FC236}">
                <a16:creationId xmlns:a16="http://schemas.microsoft.com/office/drawing/2014/main" id="{65B0E707-D198-7933-AE3B-51F42614FBE6}"/>
              </a:ext>
            </a:extLst>
          </p:cNvPr>
          <p:cNvSpPr txBox="1"/>
          <p:nvPr/>
        </p:nvSpPr>
        <p:spPr>
          <a:xfrm>
            <a:off x="6062360" y="5272999"/>
            <a:ext cx="1203961" cy="501500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Cherry Coke</a:t>
            </a:r>
          </a:p>
        </p:txBody>
      </p:sp>
      <p:sp>
        <p:nvSpPr>
          <p:cNvPr id="23" name="Ex_Owner">
            <a:extLst>
              <a:ext uri="{FF2B5EF4-FFF2-40B4-BE49-F238E27FC236}">
                <a16:creationId xmlns:a16="http://schemas.microsoft.com/office/drawing/2014/main" id="{C8106A00-9C7B-C483-ED6E-E62F539F1085}"/>
              </a:ext>
            </a:extLst>
          </p:cNvPr>
          <p:cNvSpPr txBox="1"/>
          <p:nvPr/>
        </p:nvSpPr>
        <p:spPr>
          <a:xfrm>
            <a:off x="9530300" y="5273000"/>
            <a:ext cx="1203960" cy="403733"/>
          </a:xfrm>
          <a:prstGeom prst="rect">
            <a:avLst/>
          </a:prstGeom>
          <a:noFill/>
        </p:spPr>
        <p:txBody>
          <a:bodyPr wrap="square" lIns="91425" tIns="45700" rIns="91425" bIns="45700" anchor="ctr"/>
          <a:lstStyle/>
          <a:p>
            <a:pPr algn="ctr"/>
            <a:r>
              <a:rPr lang="en-US" sz="1600" dirty="0">
                <a:solidFill>
                  <a:srgbClr val="333333"/>
                </a:solidFill>
                <a:latin typeface="Calibri"/>
              </a:rPr>
              <a:t>12 oz can</a:t>
            </a:r>
          </a:p>
        </p:txBody>
      </p:sp>
    </p:spTree>
    <p:extLst>
      <p:ext uri="{BB962C8B-B14F-4D97-AF65-F5344CB8AC3E}">
        <p14:creationId xmlns:p14="http://schemas.microsoft.com/office/powerpoint/2010/main" val="36012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Calibri"/>
              </a:rPr>
              <a:t>Why Case Sales?</a:t>
            </a:r>
          </a:p>
        </p:txBody>
      </p:sp>
      <p:sp>
        <p:nvSpPr>
          <p:cNvPr id="3" name="Line"/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ub"/>
          <p:cNvSpPr txBox="1"/>
          <p:nvPr/>
        </p:nvSpPr>
        <p:spPr>
          <a:xfrm>
            <a:off x="609600" y="1143000"/>
            <a:ext cx="10515600" cy="38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r>
              <a:rPr lang="en-US" sz="1900" dirty="0">
                <a:solidFill>
                  <a:srgbClr val="555555"/>
                </a:solidFill>
                <a:latin typeface="Calibri"/>
              </a:rPr>
              <a:t>Case sales standardize packaging units, making product movement comparable across formats.</a:t>
            </a:r>
          </a:p>
        </p:txBody>
      </p:sp>
      <p:sp>
        <p:nvSpPr>
          <p:cNvPr id="10" name="UnitBox"/>
          <p:cNvSpPr/>
          <p:nvPr/>
        </p:nvSpPr>
        <p:spPr>
          <a:xfrm>
            <a:off x="609599" y="1761362"/>
            <a:ext cx="5248001" cy="700000"/>
          </a:xfrm>
          <a:prstGeom prst="rect">
            <a:avLst/>
          </a:prstGeom>
          <a:solidFill>
            <a:srgbClr val="0257A1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Calibri"/>
              </a:rPr>
              <a:t>Unit Sales</a:t>
            </a:r>
          </a:p>
        </p:txBody>
      </p:sp>
      <p:sp>
        <p:nvSpPr>
          <p:cNvPr id="11" name="UnitEx1"/>
          <p:cNvSpPr txBox="1"/>
          <p:nvPr/>
        </p:nvSpPr>
        <p:spPr>
          <a:xfrm>
            <a:off x="609599" y="2518445"/>
            <a:ext cx="5248001" cy="548640"/>
          </a:xfrm>
          <a:prstGeom prst="rect">
            <a:avLst/>
          </a:prstGeom>
          <a:solidFill>
            <a:srgbClr val="E8F0F8"/>
          </a:solidFill>
          <a:ln w="0">
            <a:noFill/>
          </a:ln>
        </p:spPr>
        <p:txBody>
          <a:bodyPr wrap="square" lIns="182880" tIns="45700" rIns="91425" bIns="45700" anchor="ctr"/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Calibri"/>
              </a:rPr>
              <a:t>1 case of 2L bottles = 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6 units</a:t>
            </a:r>
          </a:p>
        </p:txBody>
      </p:sp>
      <p:sp>
        <p:nvSpPr>
          <p:cNvPr id="12" name="UnitEx2"/>
          <p:cNvSpPr txBox="1"/>
          <p:nvPr/>
        </p:nvSpPr>
        <p:spPr>
          <a:xfrm>
            <a:off x="609599" y="3133259"/>
            <a:ext cx="5248001" cy="54864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txBody>
          <a:bodyPr wrap="square" lIns="182880" tIns="45700" rIns="91425" bIns="45700" anchor="ctr"/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Calibri"/>
              </a:rPr>
              <a:t>1 case of 12oz cans = 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24 units</a:t>
            </a:r>
          </a:p>
        </p:txBody>
      </p:sp>
      <p:sp>
        <p:nvSpPr>
          <p:cNvPr id="13" name="UnitProblem"/>
          <p:cNvSpPr txBox="1"/>
          <p:nvPr/>
        </p:nvSpPr>
        <p:spPr>
          <a:xfrm>
            <a:off x="609599" y="3748072"/>
            <a:ext cx="5248001" cy="900433"/>
          </a:xfrm>
          <a:prstGeom prst="rect">
            <a:avLst/>
          </a:prstGeom>
          <a:solidFill>
            <a:srgbClr val="FFF3F3"/>
          </a:solidFill>
          <a:ln w="19050">
            <a:solidFill>
              <a:srgbClr val="C00000"/>
            </a:solidFill>
          </a:ln>
        </p:spPr>
        <p:txBody>
          <a:bodyPr wrap="square" lIns="182880" tIns="45700" rIns="91425" bIns="45700" anchor="ctr"/>
          <a:lstStyle/>
          <a:p>
            <a:r>
              <a:rPr lang="en-US" sz="2000" b="1" dirty="0">
                <a:solidFill>
                  <a:srgbClr val="C00000"/>
                </a:solidFill>
                <a:latin typeface="Calibri"/>
              </a:rPr>
              <a:t>Not comparable </a:t>
            </a:r>
            <a:r>
              <a:rPr lang="en-US" sz="2000" dirty="0">
                <a:solidFill>
                  <a:srgbClr val="C00000"/>
                </a:solidFill>
                <a:latin typeface="Calibri"/>
              </a:rPr>
              <a:t>across formats:</a:t>
            </a:r>
          </a:p>
          <a:p>
            <a:r>
              <a:rPr lang="en-US" sz="1750" dirty="0">
                <a:solidFill>
                  <a:srgbClr val="C00000"/>
                </a:solidFill>
                <a:latin typeface="Calibri"/>
              </a:rPr>
              <a:t>Different container sizes → unit counts are misleading</a:t>
            </a:r>
          </a:p>
        </p:txBody>
      </p:sp>
      <p:sp>
        <p:nvSpPr>
          <p:cNvPr id="20" name="CaseBox"/>
          <p:cNvSpPr/>
          <p:nvPr/>
        </p:nvSpPr>
        <p:spPr>
          <a:xfrm>
            <a:off x="6334400" y="1761362"/>
            <a:ext cx="5248001" cy="700000"/>
          </a:xfrm>
          <a:prstGeom prst="rect">
            <a:avLst/>
          </a:prstGeom>
          <a:solidFill>
            <a:srgbClr val="1A5C1A"/>
          </a:solidFill>
          <a:ln w="0">
            <a:noFill/>
          </a:ln>
        </p:spPr>
        <p:txBody>
          <a:bodyPr wrap="square" lIns="91425" tIns="45700" rIns="91425" bIns="4570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Calibri"/>
              </a:rPr>
              <a:t>Case Sales</a:t>
            </a:r>
          </a:p>
        </p:txBody>
      </p:sp>
      <p:sp>
        <p:nvSpPr>
          <p:cNvPr id="21" name="CaseEx1"/>
          <p:cNvSpPr txBox="1"/>
          <p:nvPr/>
        </p:nvSpPr>
        <p:spPr>
          <a:xfrm>
            <a:off x="6334400" y="2518445"/>
            <a:ext cx="5248001" cy="548640"/>
          </a:xfrm>
          <a:prstGeom prst="rect">
            <a:avLst/>
          </a:prstGeom>
          <a:solidFill>
            <a:srgbClr val="E8F5E8"/>
          </a:solidFill>
          <a:ln w="0">
            <a:noFill/>
          </a:ln>
        </p:spPr>
        <p:txBody>
          <a:bodyPr wrap="square" lIns="182880" tIns="45700" rIns="91425" bIns="45700" anchor="ctr"/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Calibri"/>
              </a:rPr>
              <a:t>1 case of 2L bottles = </a:t>
            </a:r>
            <a:r>
              <a:rPr lang="en-US" sz="2000" b="1" dirty="0">
                <a:solidFill>
                  <a:srgbClr val="1A5C1A"/>
                </a:solidFill>
                <a:latin typeface="Calibri"/>
              </a:rPr>
              <a:t>1 case</a:t>
            </a:r>
          </a:p>
        </p:txBody>
      </p:sp>
      <p:sp>
        <p:nvSpPr>
          <p:cNvPr id="22" name="CaseEx2"/>
          <p:cNvSpPr txBox="1"/>
          <p:nvPr/>
        </p:nvSpPr>
        <p:spPr>
          <a:xfrm>
            <a:off x="6334400" y="3128718"/>
            <a:ext cx="5248001" cy="54864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txBody>
          <a:bodyPr wrap="square" lIns="182880" tIns="45700" rIns="91425" bIns="45700" anchor="ctr"/>
          <a:lstStyle/>
          <a:p>
            <a:pPr algn="l"/>
            <a:r>
              <a:rPr lang="en-US" sz="2000" dirty="0">
                <a:solidFill>
                  <a:srgbClr val="333333"/>
                </a:solidFill>
                <a:latin typeface="Calibri"/>
              </a:rPr>
              <a:t>1 case of 12oz cans = </a:t>
            </a:r>
            <a:r>
              <a:rPr lang="en-US" sz="2000" b="1" dirty="0">
                <a:solidFill>
                  <a:srgbClr val="1A5C1A"/>
                </a:solidFill>
                <a:latin typeface="Calibri"/>
              </a:rPr>
              <a:t>1 case</a:t>
            </a:r>
          </a:p>
        </p:txBody>
      </p:sp>
      <p:sp>
        <p:nvSpPr>
          <p:cNvPr id="23" name="CaseSolution"/>
          <p:cNvSpPr txBox="1"/>
          <p:nvPr/>
        </p:nvSpPr>
        <p:spPr>
          <a:xfrm>
            <a:off x="6334400" y="3750567"/>
            <a:ext cx="5248001" cy="900433"/>
          </a:xfrm>
          <a:prstGeom prst="rect">
            <a:avLst/>
          </a:prstGeom>
          <a:solidFill>
            <a:srgbClr val="F0FFF0"/>
          </a:solidFill>
          <a:ln w="19050">
            <a:solidFill>
              <a:srgbClr val="1A5C1A"/>
            </a:solidFill>
          </a:ln>
        </p:spPr>
        <p:txBody>
          <a:bodyPr wrap="square" lIns="182880" tIns="45700" rIns="91425" bIns="45700" anchor="ctr"/>
          <a:lstStyle/>
          <a:p>
            <a:r>
              <a:rPr lang="en-US" sz="2000" b="1" dirty="0">
                <a:solidFill>
                  <a:srgbClr val="1A5C1A"/>
                </a:solidFill>
                <a:latin typeface="Calibri"/>
              </a:rPr>
              <a:t>Comparable</a:t>
            </a:r>
            <a:r>
              <a:rPr lang="en-US" sz="2000" dirty="0">
                <a:solidFill>
                  <a:srgbClr val="1A5C1A"/>
                </a:solidFill>
                <a:latin typeface="Calibri"/>
              </a:rPr>
              <a:t> across formats:</a:t>
            </a:r>
            <a:br>
              <a:rPr lang="en-US" sz="2000" dirty="0">
                <a:solidFill>
                  <a:srgbClr val="1A5C1A"/>
                </a:solidFill>
                <a:latin typeface="Calibri"/>
              </a:rPr>
            </a:br>
            <a:r>
              <a:rPr lang="en-US" sz="1750" dirty="0">
                <a:solidFill>
                  <a:srgbClr val="1A5C1A"/>
                </a:solidFill>
                <a:latin typeface="Calibri"/>
              </a:rPr>
              <a:t>Both represent a standard package sold</a:t>
            </a:r>
          </a:p>
        </p:txBody>
      </p:sp>
      <p:sp>
        <p:nvSpPr>
          <p:cNvPr id="50" name="Takeaway"/>
          <p:cNvSpPr txBox="1"/>
          <p:nvPr/>
        </p:nvSpPr>
        <p:spPr>
          <a:xfrm>
            <a:off x="609599" y="4883820"/>
            <a:ext cx="10972801" cy="1145542"/>
          </a:xfrm>
          <a:prstGeom prst="rect">
            <a:avLst/>
          </a:prstGeom>
          <a:solidFill>
            <a:srgbClr val="EFF3F8"/>
          </a:solidFill>
          <a:ln w="19050">
            <a:solidFill>
              <a:srgbClr val="0257A1"/>
            </a:solidFill>
          </a:ln>
        </p:spPr>
        <p:txBody>
          <a:bodyPr wrap="square" lIns="182880" tIns="45700" rIns="91425" bIns="45700" anchor="ctr"/>
          <a:lstStyle/>
          <a:p>
            <a:pPr algn="l"/>
            <a:r>
              <a:rPr lang="en-US" sz="2000" b="1" dirty="0">
                <a:solidFill>
                  <a:srgbClr val="0257A1"/>
                </a:solidFill>
                <a:latin typeface="Calibri"/>
              </a:rPr>
              <a:t>Case sales are a standardized packaging metric.</a:t>
            </a:r>
          </a:p>
          <a:p>
            <a:pPr algn="l"/>
            <a:r>
              <a:rPr lang="en-US" sz="2000" dirty="0">
                <a:solidFill>
                  <a:srgbClr val="333333"/>
                </a:solidFill>
                <a:latin typeface="Calibri"/>
              </a:rPr>
              <a:t>Dollar sales are also available but are more sensitive to price promotions. Both are informative. Divergence suggests pricing/promotional effects.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E54BD-6400-69CA-DED3-F29FE0D04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E8AC1A9-C853-8228-A07A-5B8EB0DA08E2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/>
              </a:rPr>
              <a:t>Market and Category Context</a:t>
            </a:r>
          </a:p>
        </p:txBody>
      </p:sp>
      <p:sp>
        <p:nvSpPr>
          <p:cNvPr id="7" name="TL">
            <a:extLst>
              <a:ext uri="{FF2B5EF4-FFF2-40B4-BE49-F238E27FC236}">
                <a16:creationId xmlns:a16="http://schemas.microsoft.com/office/drawing/2014/main" id="{A448F921-A5BC-6413-59C6-67D843B7EDA5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ub">
            <a:extLst>
              <a:ext uri="{FF2B5EF4-FFF2-40B4-BE49-F238E27FC236}">
                <a16:creationId xmlns:a16="http://schemas.microsoft.com/office/drawing/2014/main" id="{5A0249BF-C557-EF58-5415-98D9EB163C83}"/>
              </a:ext>
            </a:extLst>
          </p:cNvPr>
          <p:cNvSpPr txBox="1"/>
          <p:nvPr/>
        </p:nvSpPr>
        <p:spPr>
          <a:xfrm>
            <a:off x="609600" y="990000"/>
            <a:ext cx="10515600" cy="38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1800" dirty="0">
                <a:solidFill>
                  <a:srgbClr val="555555"/>
                </a:solidFill>
                <a:latin typeface="Calibri"/>
              </a:rPr>
              <a:t>Market-level trends and example category trends. Category context is planned as the next framework feature.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24375-10A6-7D40-61CE-015716A6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12" y="1455362"/>
            <a:ext cx="10509376" cy="47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7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DAF48-C3BB-5244-CCA2-966D45B85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BB4105-BD86-5A55-F880-9CBB2B3A4936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/>
              </a:rPr>
              <a:t>Market and Category Context</a:t>
            </a:r>
          </a:p>
        </p:txBody>
      </p:sp>
      <p:sp>
        <p:nvSpPr>
          <p:cNvPr id="7" name="TL">
            <a:extLst>
              <a:ext uri="{FF2B5EF4-FFF2-40B4-BE49-F238E27FC236}">
                <a16:creationId xmlns:a16="http://schemas.microsoft.com/office/drawing/2014/main" id="{E87E92C0-D85D-5C87-432A-16326522AFBA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ub">
            <a:extLst>
              <a:ext uri="{FF2B5EF4-FFF2-40B4-BE49-F238E27FC236}">
                <a16:creationId xmlns:a16="http://schemas.microsoft.com/office/drawing/2014/main" id="{66A527AB-D776-4CAE-7261-07BB8FA53664}"/>
              </a:ext>
            </a:extLst>
          </p:cNvPr>
          <p:cNvSpPr txBox="1"/>
          <p:nvPr/>
        </p:nvSpPr>
        <p:spPr>
          <a:xfrm>
            <a:off x="609600" y="990000"/>
            <a:ext cx="10515600" cy="38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/>
            <a:r>
              <a:rPr lang="en-US" sz="1800" dirty="0">
                <a:solidFill>
                  <a:srgbClr val="555555"/>
                </a:solidFill>
                <a:latin typeface="Calibri"/>
              </a:rPr>
              <a:t>Market-level trends and example category trends. Category context is planned as the next framework feature.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3FF89-8C98-C664-D06F-545FB660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735" y="1455362"/>
            <a:ext cx="10486529" cy="47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3597-F538-894E-7547-D26B8B08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4DC9769-E612-342E-4230-79BFCC4DF5D3}"/>
              </a:ext>
            </a:extLst>
          </p:cNvPr>
          <p:cNvSpPr/>
          <p:nvPr/>
        </p:nvSpPr>
        <p:spPr>
          <a:xfrm>
            <a:off x="670560" y="27432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What’s Going on with Brand G &amp; H?</a:t>
            </a:r>
            <a:endParaRPr lang="en-US" sz="3200" dirty="0"/>
          </a:p>
        </p:txBody>
      </p:sp>
      <p:sp>
        <p:nvSpPr>
          <p:cNvPr id="7" name="TL">
            <a:extLst>
              <a:ext uri="{FF2B5EF4-FFF2-40B4-BE49-F238E27FC236}">
                <a16:creationId xmlns:a16="http://schemas.microsoft.com/office/drawing/2014/main" id="{580DA4AC-B4B4-F757-B220-F732CAF1B2C4}"/>
              </a:ext>
            </a:extLst>
          </p:cNvPr>
          <p:cNvSpPr/>
          <p:nvPr/>
        </p:nvSpPr>
        <p:spPr>
          <a:xfrm>
            <a:off x="609600" y="950000"/>
            <a:ext cx="240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FDCB8-C7E1-8D46-E72F-EB488E72F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71" y="1014620"/>
            <a:ext cx="8307657" cy="52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8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A224-B30B-13CD-1305-43EC5FE54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0A87987-0F10-B8AA-7052-CEB7E077E329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Calibri"/>
              </a:rPr>
              <a:t>The Data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AE84CA9D-7AD2-4435-8990-2A02EF1AD359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DataSummary">
            <a:extLst>
              <a:ext uri="{FF2B5EF4-FFF2-40B4-BE49-F238E27FC236}">
                <a16:creationId xmlns:a16="http://schemas.microsoft.com/office/drawing/2014/main" id="{CD46D2CC-B310-92B2-7575-E8702A6782DD}"/>
              </a:ext>
            </a:extLst>
          </p:cNvPr>
          <p:cNvSpPr txBox="1"/>
          <p:nvPr/>
        </p:nvSpPr>
        <p:spPr>
          <a:xfrm>
            <a:off x="609600" y="1143000"/>
            <a:ext cx="5858614" cy="4414975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l"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latin typeface="Calibri"/>
              </a:rPr>
              <a:t>Weekly retail sales data from a brokerage agency</a:t>
            </a:r>
          </a:p>
          <a:p>
            <a:pPr algn="l">
              <a:spcAft>
                <a:spcPts val="800"/>
              </a:spcAft>
            </a:pPr>
            <a:r>
              <a:rPr lang="en-US" sz="2200" b="1" dirty="0">
                <a:solidFill>
                  <a:schemeClr val="tx1"/>
                </a:solidFill>
                <a:latin typeface="Calibri"/>
              </a:rPr>
              <a:t>5 years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 of data (2021-2026), ~260 weeks</a:t>
            </a:r>
          </a:p>
          <a:p>
            <a:pPr algn="l">
              <a:spcAft>
                <a:spcPts val="800"/>
              </a:spcAft>
            </a:pPr>
            <a:endParaRPr lang="en-US" sz="2200" dirty="0">
              <a:solidFill>
                <a:schemeClr val="tx1"/>
              </a:solidFill>
              <a:latin typeface="Calibri"/>
            </a:endParaRPr>
          </a:p>
          <a:p>
            <a:pPr>
              <a:spcAft>
                <a:spcPts val="200"/>
              </a:spcAft>
            </a:pPr>
            <a:r>
              <a:rPr lang="en-US" sz="2200" b="1" dirty="0">
                <a:solidFill>
                  <a:schemeClr val="tx1"/>
                </a:solidFill>
                <a:latin typeface="Calibri"/>
              </a:rPr>
              <a:t>22,500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 brands</a:t>
            </a:r>
          </a:p>
          <a:p>
            <a:pPr>
              <a:spcAft>
                <a:spcPts val="800"/>
              </a:spcAft>
            </a:pPr>
            <a:endParaRPr lang="en-US" sz="2200" b="1" dirty="0">
              <a:solidFill>
                <a:schemeClr val="tx1"/>
              </a:solidFill>
              <a:latin typeface="Calibri"/>
            </a:endParaRPr>
          </a:p>
          <a:p>
            <a:pPr>
              <a:spcAft>
                <a:spcPts val="200"/>
              </a:spcAft>
            </a:pPr>
            <a:r>
              <a:rPr lang="en-US" sz="2200" b="1" dirty="0">
                <a:solidFill>
                  <a:schemeClr val="tx1"/>
                </a:solidFill>
                <a:latin typeface="Calibri"/>
              </a:rPr>
              <a:t>Primary Variables: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alibri"/>
              </a:rPr>
              <a:t>Sales (Case and Dollar)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  <a:latin typeface="Calibri"/>
              </a:rPr>
              <a:t>%ACV (All Commodity Volume)</a:t>
            </a:r>
          </a:p>
        </p:txBody>
      </p:sp>
      <p:sp>
        <p:nvSpPr>
          <p:cNvPr id="40" name="ACVLabel">
            <a:extLst>
              <a:ext uri="{FF2B5EF4-FFF2-40B4-BE49-F238E27FC236}">
                <a16:creationId xmlns:a16="http://schemas.microsoft.com/office/drawing/2014/main" id="{A1A88F3E-887F-F021-E8F4-0A38BF488FA6}"/>
              </a:ext>
            </a:extLst>
          </p:cNvPr>
          <p:cNvSpPr txBox="1"/>
          <p:nvPr/>
        </p:nvSpPr>
        <p:spPr>
          <a:xfrm>
            <a:off x="6286400" y="1143000"/>
            <a:ext cx="5000000" cy="45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ctr"/>
            <a:r>
              <a:rPr lang="en-US" sz="2200" b="1" dirty="0">
                <a:solidFill>
                  <a:srgbClr val="0257A1"/>
                </a:solidFill>
                <a:latin typeface="Calibri"/>
              </a:rPr>
              <a:t>What is %ACV?</a:t>
            </a:r>
          </a:p>
        </p:txBody>
      </p:sp>
      <p:sp>
        <p:nvSpPr>
          <p:cNvPr id="41" name="ACVResult">
            <a:extLst>
              <a:ext uri="{FF2B5EF4-FFF2-40B4-BE49-F238E27FC236}">
                <a16:creationId xmlns:a16="http://schemas.microsoft.com/office/drawing/2014/main" id="{3C11AEBF-0E7F-2A90-3D1B-8826F40BB333}"/>
              </a:ext>
            </a:extLst>
          </p:cNvPr>
          <p:cNvSpPr txBox="1"/>
          <p:nvPr/>
        </p:nvSpPr>
        <p:spPr>
          <a:xfrm>
            <a:off x="6096000" y="4593687"/>
            <a:ext cx="5572800" cy="960000"/>
          </a:xfrm>
          <a:prstGeom prst="rect">
            <a:avLst/>
          </a:prstGeom>
          <a:noFill/>
        </p:spPr>
        <p:txBody>
          <a:bodyPr wrap="square" lIns="91425" tIns="45700" rIns="91425" bIns="45700" anchor="t"/>
          <a:lstStyle/>
          <a:p>
            <a:pPr algn="ctr">
              <a:spcAft>
                <a:spcPts val="200"/>
              </a:spcAft>
            </a:pPr>
            <a:r>
              <a:rPr lang="en-US" sz="2200" dirty="0">
                <a:solidFill>
                  <a:srgbClr val="444444"/>
                </a:solidFill>
                <a:latin typeface="Calibri"/>
              </a:rPr>
              <a:t>Product in </a:t>
            </a:r>
            <a:r>
              <a:rPr lang="en-US" sz="2200" b="1" dirty="0">
                <a:solidFill>
                  <a:srgbClr val="0257A1"/>
                </a:solidFill>
                <a:latin typeface="Calibri"/>
              </a:rPr>
              <a:t>4</a:t>
            </a:r>
            <a:r>
              <a:rPr lang="en-US" sz="2200" dirty="0">
                <a:solidFill>
                  <a:srgbClr val="444444"/>
                </a:solidFill>
                <a:latin typeface="Calibri"/>
              </a:rPr>
              <a:t> of 16 stores, but those 4 represent</a:t>
            </a:r>
          </a:p>
          <a:p>
            <a:pPr algn="ctr">
              <a:spcBef>
                <a:spcPts val="400"/>
              </a:spcBef>
            </a:pPr>
            <a:r>
              <a:rPr lang="en-US" sz="2200" b="1" dirty="0">
                <a:solidFill>
                  <a:srgbClr val="0257A1"/>
                </a:solidFill>
                <a:latin typeface="Calibri"/>
              </a:rPr>
              <a:t>35% of total market volume = 35% ACV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4A4BB-7661-82B0-34A9-3278008AEDFA}"/>
              </a:ext>
            </a:extLst>
          </p:cNvPr>
          <p:cNvGrpSpPr>
            <a:grpSpLocks noChangeAspect="1"/>
          </p:cNvGrpSpPr>
          <p:nvPr/>
        </p:nvGrpSpPr>
        <p:grpSpPr>
          <a:xfrm>
            <a:off x="6874786" y="1831362"/>
            <a:ext cx="3823227" cy="2542540"/>
            <a:chOff x="7738835" y="1650000"/>
            <a:chExt cx="2030000" cy="1350000"/>
          </a:xfrm>
        </p:grpSpPr>
        <p:sp>
          <p:nvSpPr>
            <p:cNvPr id="4" name="Big1">
              <a:extLst>
                <a:ext uri="{FF2B5EF4-FFF2-40B4-BE49-F238E27FC236}">
                  <a16:creationId xmlns:a16="http://schemas.microsoft.com/office/drawing/2014/main" id="{AB98E171-67B8-A7A0-FDB8-5F37DFA36470}"/>
                </a:ext>
              </a:extLst>
            </p:cNvPr>
            <p:cNvSpPr/>
            <p:nvPr/>
          </p:nvSpPr>
          <p:spPr>
            <a:xfrm>
              <a:off x="7738835" y="1650000"/>
              <a:ext cx="480000" cy="480000"/>
            </a:xfrm>
            <a:prstGeom prst="roundRect">
              <a:avLst>
                <a:gd name="adj" fmla="val 10000"/>
              </a:avLst>
            </a:prstGeom>
            <a:solidFill>
              <a:srgbClr val="D0D0D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Big2Blue">
              <a:extLst>
                <a:ext uri="{FF2B5EF4-FFF2-40B4-BE49-F238E27FC236}">
                  <a16:creationId xmlns:a16="http://schemas.microsoft.com/office/drawing/2014/main" id="{0E910835-9372-F19B-77EA-9EEA0749EDB6}"/>
                </a:ext>
              </a:extLst>
            </p:cNvPr>
            <p:cNvSpPr/>
            <p:nvPr/>
          </p:nvSpPr>
          <p:spPr>
            <a:xfrm>
              <a:off x="8298835" y="1650000"/>
              <a:ext cx="480000" cy="480000"/>
            </a:xfrm>
            <a:prstGeom prst="roundRect">
              <a:avLst>
                <a:gd name="adj" fmla="val 10000"/>
              </a:avLst>
            </a:prstGeom>
            <a:solidFill>
              <a:srgbClr val="0257A1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Med2">
              <a:extLst>
                <a:ext uri="{FF2B5EF4-FFF2-40B4-BE49-F238E27FC236}">
                  <a16:creationId xmlns:a16="http://schemas.microsoft.com/office/drawing/2014/main" id="{2ABEBF61-2213-9C37-EFD3-FD91B128FEBA}"/>
                </a:ext>
              </a:extLst>
            </p:cNvPr>
            <p:cNvSpPr/>
            <p:nvPr/>
          </p:nvSpPr>
          <p:spPr>
            <a:xfrm>
              <a:off x="9418835" y="1673356"/>
              <a:ext cx="350000" cy="350000"/>
            </a:xfrm>
            <a:prstGeom prst="roundRect">
              <a:avLst>
                <a:gd name="adj" fmla="val 12000"/>
              </a:avLst>
            </a:prstGeom>
            <a:solidFill>
              <a:srgbClr val="D0D0D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Med3Blue">
              <a:extLst>
                <a:ext uri="{FF2B5EF4-FFF2-40B4-BE49-F238E27FC236}">
                  <a16:creationId xmlns:a16="http://schemas.microsoft.com/office/drawing/2014/main" id="{BEB4BB31-5C88-7AF2-50B7-9EBD5A9D9477}"/>
                </a:ext>
              </a:extLst>
            </p:cNvPr>
            <p:cNvSpPr/>
            <p:nvPr/>
          </p:nvSpPr>
          <p:spPr>
            <a:xfrm>
              <a:off x="7778835" y="2210000"/>
              <a:ext cx="350000" cy="350000"/>
            </a:xfrm>
            <a:prstGeom prst="roundRect">
              <a:avLst>
                <a:gd name="adj" fmla="val 12000"/>
              </a:avLst>
            </a:prstGeom>
            <a:solidFill>
              <a:srgbClr val="0257A1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Sm2">
              <a:extLst>
                <a:ext uri="{FF2B5EF4-FFF2-40B4-BE49-F238E27FC236}">
                  <a16:creationId xmlns:a16="http://schemas.microsoft.com/office/drawing/2014/main" id="{90B0D837-93B5-19E0-78E0-5180528A7025}"/>
                </a:ext>
              </a:extLst>
            </p:cNvPr>
            <p:cNvSpPr/>
            <p:nvPr/>
          </p:nvSpPr>
          <p:spPr>
            <a:xfrm>
              <a:off x="8208835" y="2265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Sm3">
              <a:extLst>
                <a:ext uri="{FF2B5EF4-FFF2-40B4-BE49-F238E27FC236}">
                  <a16:creationId xmlns:a16="http://schemas.microsoft.com/office/drawing/2014/main" id="{88D0EC0F-2FE8-982F-1325-41B1C549DD54}"/>
                </a:ext>
              </a:extLst>
            </p:cNvPr>
            <p:cNvSpPr/>
            <p:nvPr/>
          </p:nvSpPr>
          <p:spPr>
            <a:xfrm>
              <a:off x="8528835" y="2265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 dirty="0">
                <a:solidFill>
                  <a:srgbClr val="0257A1"/>
                </a:solidFill>
              </a:endParaRPr>
            </a:p>
          </p:txBody>
        </p:sp>
        <p:sp>
          <p:nvSpPr>
            <p:cNvPr id="10" name="Med4">
              <a:extLst>
                <a:ext uri="{FF2B5EF4-FFF2-40B4-BE49-F238E27FC236}">
                  <a16:creationId xmlns:a16="http://schemas.microsoft.com/office/drawing/2014/main" id="{3D9B6C2C-0301-A107-AA5A-8CD937FFBEBA}"/>
                </a:ext>
              </a:extLst>
            </p:cNvPr>
            <p:cNvSpPr/>
            <p:nvPr/>
          </p:nvSpPr>
          <p:spPr>
            <a:xfrm>
              <a:off x="8848835" y="2210000"/>
              <a:ext cx="350000" cy="350000"/>
            </a:xfrm>
            <a:prstGeom prst="roundRect">
              <a:avLst>
                <a:gd name="adj" fmla="val 12000"/>
              </a:avLst>
            </a:prstGeom>
            <a:solidFill>
              <a:srgbClr val="D0D0D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Big3">
              <a:extLst>
                <a:ext uri="{FF2B5EF4-FFF2-40B4-BE49-F238E27FC236}">
                  <a16:creationId xmlns:a16="http://schemas.microsoft.com/office/drawing/2014/main" id="{14280F1F-ACF0-5E19-5320-35D9C040013C}"/>
                </a:ext>
              </a:extLst>
            </p:cNvPr>
            <p:cNvSpPr/>
            <p:nvPr/>
          </p:nvSpPr>
          <p:spPr>
            <a:xfrm>
              <a:off x="9278835" y="2150000"/>
              <a:ext cx="480000" cy="480000"/>
            </a:xfrm>
            <a:prstGeom prst="roundRect">
              <a:avLst>
                <a:gd name="adj" fmla="val 10000"/>
              </a:avLst>
            </a:prstGeom>
            <a:solidFill>
              <a:srgbClr val="0257A1"/>
            </a:solidFill>
            <a:ln w="0">
              <a:noFill/>
            </a:ln>
          </p:spPr>
          <p:txBody>
            <a:bodyPr/>
            <a:lstStyle/>
            <a:p>
              <a:endParaRPr lang="en-US">
                <a:solidFill>
                  <a:srgbClr val="0257A1"/>
                </a:solidFill>
              </a:endParaRPr>
            </a:p>
          </p:txBody>
        </p:sp>
        <p:sp>
          <p:nvSpPr>
            <p:cNvPr id="12" name="Sm4">
              <a:extLst>
                <a:ext uri="{FF2B5EF4-FFF2-40B4-BE49-F238E27FC236}">
                  <a16:creationId xmlns:a16="http://schemas.microsoft.com/office/drawing/2014/main" id="{B05291F3-1EF3-3705-A3C5-BECAD8A580DB}"/>
                </a:ext>
              </a:extLst>
            </p:cNvPr>
            <p:cNvSpPr/>
            <p:nvPr/>
          </p:nvSpPr>
          <p:spPr>
            <a:xfrm>
              <a:off x="7818835" y="2700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Sm5">
              <a:extLst>
                <a:ext uri="{FF2B5EF4-FFF2-40B4-BE49-F238E27FC236}">
                  <a16:creationId xmlns:a16="http://schemas.microsoft.com/office/drawing/2014/main" id="{D12BE3AF-7BEA-A7FB-0B8B-36434837D956}"/>
                </a:ext>
              </a:extLst>
            </p:cNvPr>
            <p:cNvSpPr/>
            <p:nvPr/>
          </p:nvSpPr>
          <p:spPr>
            <a:xfrm>
              <a:off x="8138835" y="2700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Med5">
              <a:extLst>
                <a:ext uri="{FF2B5EF4-FFF2-40B4-BE49-F238E27FC236}">
                  <a16:creationId xmlns:a16="http://schemas.microsoft.com/office/drawing/2014/main" id="{780A8D9E-4E0B-310C-F594-AEE440C48E9B}"/>
                </a:ext>
              </a:extLst>
            </p:cNvPr>
            <p:cNvSpPr/>
            <p:nvPr/>
          </p:nvSpPr>
          <p:spPr>
            <a:xfrm>
              <a:off x="8458835" y="2650000"/>
              <a:ext cx="350000" cy="350000"/>
            </a:xfrm>
            <a:prstGeom prst="roundRect">
              <a:avLst>
                <a:gd name="adj" fmla="val 12000"/>
              </a:avLst>
            </a:prstGeom>
            <a:solidFill>
              <a:srgbClr val="D0D0D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Sm6Blue">
              <a:extLst>
                <a:ext uri="{FF2B5EF4-FFF2-40B4-BE49-F238E27FC236}">
                  <a16:creationId xmlns:a16="http://schemas.microsoft.com/office/drawing/2014/main" id="{BC77AE20-CE6E-005B-7397-49A90ADBC60E}"/>
                </a:ext>
              </a:extLst>
            </p:cNvPr>
            <p:cNvSpPr/>
            <p:nvPr/>
          </p:nvSpPr>
          <p:spPr>
            <a:xfrm>
              <a:off x="8888835" y="2700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0257A1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Sm7">
              <a:extLst>
                <a:ext uri="{FF2B5EF4-FFF2-40B4-BE49-F238E27FC236}">
                  <a16:creationId xmlns:a16="http://schemas.microsoft.com/office/drawing/2014/main" id="{9E1536D4-C1F3-BEFE-3B09-1AD263CF6394}"/>
                </a:ext>
              </a:extLst>
            </p:cNvPr>
            <p:cNvSpPr/>
            <p:nvPr/>
          </p:nvSpPr>
          <p:spPr>
            <a:xfrm>
              <a:off x="9208835" y="2700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Sm1">
              <a:extLst>
                <a:ext uri="{FF2B5EF4-FFF2-40B4-BE49-F238E27FC236}">
                  <a16:creationId xmlns:a16="http://schemas.microsoft.com/office/drawing/2014/main" id="{924B44AC-6771-2731-E586-061FB5633448}"/>
                </a:ext>
              </a:extLst>
            </p:cNvPr>
            <p:cNvSpPr/>
            <p:nvPr/>
          </p:nvSpPr>
          <p:spPr>
            <a:xfrm>
              <a:off x="9528835" y="2704787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Sm7">
              <a:extLst>
                <a:ext uri="{FF2B5EF4-FFF2-40B4-BE49-F238E27FC236}">
                  <a16:creationId xmlns:a16="http://schemas.microsoft.com/office/drawing/2014/main" id="{C2E4F18F-5ECB-AADC-AD5F-6F22426062B3}"/>
                </a:ext>
              </a:extLst>
            </p:cNvPr>
            <p:cNvSpPr/>
            <p:nvPr/>
          </p:nvSpPr>
          <p:spPr>
            <a:xfrm>
              <a:off x="8838348" y="1766443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Sm1">
              <a:extLst>
                <a:ext uri="{FF2B5EF4-FFF2-40B4-BE49-F238E27FC236}">
                  <a16:creationId xmlns:a16="http://schemas.microsoft.com/office/drawing/2014/main" id="{34AB6272-4840-E2A4-68D2-4585573A48D6}"/>
                </a:ext>
              </a:extLst>
            </p:cNvPr>
            <p:cNvSpPr/>
            <p:nvPr/>
          </p:nvSpPr>
          <p:spPr>
            <a:xfrm>
              <a:off x="9138835" y="1775000"/>
              <a:ext cx="240000" cy="240000"/>
            </a:xfrm>
            <a:prstGeom prst="roundRect">
              <a:avLst>
                <a:gd name="adj" fmla="val 16667"/>
              </a:avLst>
            </a:prstGeom>
            <a:solidFill>
              <a:srgbClr val="E0E0E0"/>
            </a:solidFill>
            <a:ln w="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27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/>
          <p:nvPr/>
        </p:nvSpPr>
        <p:spPr>
          <a:xfrm>
            <a:off x="609600" y="200000"/>
            <a:ext cx="10515600" cy="56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rgbClr val="212529"/>
                </a:solidFill>
                <a:latin typeface="Calibri"/>
              </a:rPr>
              <a:t>Validation: Stakeholder Truth Set</a:t>
            </a:r>
          </a:p>
        </p:txBody>
      </p:sp>
      <p:sp>
        <p:nvSpPr>
          <p:cNvPr id="3" name="Line"/>
          <p:cNvSpPr/>
          <p:nvPr/>
        </p:nvSpPr>
        <p:spPr>
          <a:xfrm>
            <a:off x="609600" y="81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ub"/>
          <p:cNvSpPr txBox="1"/>
          <p:nvPr/>
        </p:nvSpPr>
        <p:spPr>
          <a:xfrm>
            <a:off x="609600" y="860000"/>
            <a:ext cx="10515600" cy="300000"/>
          </a:xfrm>
          <a:prstGeom prst="rect">
            <a:avLst/>
          </a:prstGeom>
          <a:noFill/>
        </p:spPr>
        <p:txBody>
          <a:bodyPr wrap="square" lIns="91425" tIns="0" rIns="91425" bIns="0" anchor="t"/>
          <a:lstStyle/>
          <a:p>
            <a:pPr algn="l"/>
            <a:r>
              <a:rPr lang="en-US" sz="1800" dirty="0">
                <a:solidFill>
                  <a:srgbClr val="555555"/>
                </a:solidFill>
                <a:latin typeface="Calibri"/>
              </a:rPr>
              <a:t>18 stakeholder families (10 bankrupt, 8 acquired). </a:t>
            </a:r>
            <a:r>
              <a:rPr lang="en-US" sz="1800" b="1" dirty="0">
                <a:solidFill>
                  <a:srgbClr val="555555"/>
                </a:solidFill>
                <a:latin typeface="Calibri"/>
              </a:rPr>
              <a:t>Features computed 6 months prior to event date.</a:t>
            </a:r>
            <a:endParaRPr lang="en-US" sz="1800" dirty="0">
              <a:solidFill>
                <a:srgbClr val="555555"/>
              </a:solidFill>
              <a:latin typeface="Calibri"/>
            </a:endParaRPr>
          </a:p>
        </p:txBody>
      </p:sp>
      <p:sp>
        <p:nvSpPr>
          <p:cNvPr id="101" name="S101"/>
          <p:cNvSpPr txBox="1"/>
          <p:nvPr/>
        </p:nvSpPr>
        <p:spPr>
          <a:xfrm>
            <a:off x="609600" y="1191200"/>
            <a:ext cx="1400000" cy="255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Calibri"/>
              </a:rPr>
              <a:t>Family</a:t>
            </a:r>
          </a:p>
        </p:txBody>
      </p:sp>
      <p:sp>
        <p:nvSpPr>
          <p:cNvPr id="102" name="S102"/>
          <p:cNvSpPr txBox="1"/>
          <p:nvPr/>
        </p:nvSpPr>
        <p:spPr>
          <a:xfrm>
            <a:off x="1979792" y="1191200"/>
            <a:ext cx="1000000" cy="255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Outcome</a:t>
            </a:r>
          </a:p>
        </p:txBody>
      </p:sp>
      <p:sp>
        <p:nvSpPr>
          <p:cNvPr id="103" name="S103"/>
          <p:cNvSpPr txBox="1"/>
          <p:nvPr/>
        </p:nvSpPr>
        <p:spPr>
          <a:xfrm>
            <a:off x="3150000" y="1191200"/>
            <a:ext cx="3900000" cy="255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MCDA Score</a:t>
            </a:r>
          </a:p>
        </p:txBody>
      </p:sp>
      <p:sp>
        <p:nvSpPr>
          <p:cNvPr id="104" name="S104"/>
          <p:cNvSpPr txBox="1"/>
          <p:nvPr/>
        </p:nvSpPr>
        <p:spPr>
          <a:xfrm>
            <a:off x="7488200" y="1216639"/>
            <a:ext cx="1828800" cy="255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Logistic</a:t>
            </a:r>
          </a:p>
        </p:txBody>
      </p:sp>
      <p:sp>
        <p:nvSpPr>
          <p:cNvPr id="105" name="S105"/>
          <p:cNvSpPr txBox="1"/>
          <p:nvPr/>
        </p:nvSpPr>
        <p:spPr>
          <a:xfrm>
            <a:off x="9508568" y="1216639"/>
            <a:ext cx="1828800" cy="255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/>
              </a:rPr>
              <a:t>Ordinal</a:t>
            </a:r>
          </a:p>
        </p:txBody>
      </p:sp>
      <p:sp>
        <p:nvSpPr>
          <p:cNvPr id="106" name="S106"/>
          <p:cNvSpPr/>
          <p:nvPr/>
        </p:nvSpPr>
        <p:spPr>
          <a:xfrm>
            <a:off x="609600" y="1475250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7" name="S107"/>
          <p:cNvSpPr txBox="1"/>
          <p:nvPr/>
        </p:nvSpPr>
        <p:spPr>
          <a:xfrm>
            <a:off x="649600" y="1475250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A</a:t>
            </a:r>
          </a:p>
        </p:txBody>
      </p:sp>
      <p:sp>
        <p:nvSpPr>
          <p:cNvPr id="108" name="S108"/>
          <p:cNvSpPr txBox="1"/>
          <p:nvPr/>
        </p:nvSpPr>
        <p:spPr>
          <a:xfrm>
            <a:off x="1979792" y="1475250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09" name="S109"/>
          <p:cNvSpPr/>
          <p:nvPr/>
        </p:nvSpPr>
        <p:spPr>
          <a:xfrm>
            <a:off x="3327786" y="1540805"/>
            <a:ext cx="337500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1" name="S111"/>
          <p:cNvSpPr txBox="1"/>
          <p:nvPr/>
        </p:nvSpPr>
        <p:spPr>
          <a:xfrm>
            <a:off x="7602500" y="1480828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12" name="S112"/>
          <p:cNvSpPr txBox="1"/>
          <p:nvPr/>
        </p:nvSpPr>
        <p:spPr>
          <a:xfrm>
            <a:off x="9622868" y="1493250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Growing</a:t>
            </a:r>
          </a:p>
        </p:txBody>
      </p:sp>
      <p:sp>
        <p:nvSpPr>
          <p:cNvPr id="113" name="S113"/>
          <p:cNvSpPr/>
          <p:nvPr/>
        </p:nvSpPr>
        <p:spPr>
          <a:xfrm>
            <a:off x="609600" y="1737472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4" name="S114"/>
          <p:cNvSpPr txBox="1"/>
          <p:nvPr/>
        </p:nvSpPr>
        <p:spPr>
          <a:xfrm>
            <a:off x="649600" y="1737472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B</a:t>
            </a:r>
          </a:p>
        </p:txBody>
      </p:sp>
      <p:sp>
        <p:nvSpPr>
          <p:cNvPr id="115" name="S115"/>
          <p:cNvSpPr txBox="1"/>
          <p:nvPr/>
        </p:nvSpPr>
        <p:spPr>
          <a:xfrm>
            <a:off x="1979792" y="1737472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16" name="S116"/>
          <p:cNvSpPr/>
          <p:nvPr/>
        </p:nvSpPr>
        <p:spPr>
          <a:xfrm>
            <a:off x="3327786" y="1803027"/>
            <a:ext cx="303750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S117"/>
          <p:cNvSpPr txBox="1"/>
          <p:nvPr/>
        </p:nvSpPr>
        <p:spPr>
          <a:xfrm>
            <a:off x="6490442" y="1737472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0.270</a:t>
            </a:r>
          </a:p>
        </p:txBody>
      </p:sp>
      <p:sp>
        <p:nvSpPr>
          <p:cNvPr id="118" name="S118"/>
          <p:cNvSpPr txBox="1"/>
          <p:nvPr/>
        </p:nvSpPr>
        <p:spPr>
          <a:xfrm>
            <a:off x="7602500" y="1743050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19" name="S119"/>
          <p:cNvSpPr txBox="1"/>
          <p:nvPr/>
        </p:nvSpPr>
        <p:spPr>
          <a:xfrm>
            <a:off x="9622868" y="1755472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Growing</a:t>
            </a:r>
          </a:p>
        </p:txBody>
      </p:sp>
      <p:sp>
        <p:nvSpPr>
          <p:cNvPr id="120" name="S120"/>
          <p:cNvSpPr/>
          <p:nvPr/>
        </p:nvSpPr>
        <p:spPr>
          <a:xfrm>
            <a:off x="609600" y="1999694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" name="S121"/>
          <p:cNvSpPr txBox="1"/>
          <p:nvPr/>
        </p:nvSpPr>
        <p:spPr>
          <a:xfrm>
            <a:off x="649600" y="1999694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C</a:t>
            </a:r>
          </a:p>
        </p:txBody>
      </p:sp>
      <p:sp>
        <p:nvSpPr>
          <p:cNvPr id="122" name="S122"/>
          <p:cNvSpPr txBox="1"/>
          <p:nvPr/>
        </p:nvSpPr>
        <p:spPr>
          <a:xfrm>
            <a:off x="1979792" y="1999694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23" name="S123"/>
          <p:cNvSpPr/>
          <p:nvPr/>
        </p:nvSpPr>
        <p:spPr>
          <a:xfrm>
            <a:off x="3327786" y="2065249"/>
            <a:ext cx="228375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4" name="S124"/>
          <p:cNvSpPr txBox="1"/>
          <p:nvPr/>
        </p:nvSpPr>
        <p:spPr>
          <a:xfrm>
            <a:off x="5736692" y="1999694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0.203</a:t>
            </a:r>
          </a:p>
        </p:txBody>
      </p:sp>
      <p:sp>
        <p:nvSpPr>
          <p:cNvPr id="125" name="S125"/>
          <p:cNvSpPr txBox="1"/>
          <p:nvPr/>
        </p:nvSpPr>
        <p:spPr>
          <a:xfrm>
            <a:off x="7602500" y="2005272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26" name="S126"/>
          <p:cNvSpPr txBox="1"/>
          <p:nvPr/>
        </p:nvSpPr>
        <p:spPr>
          <a:xfrm>
            <a:off x="9622868" y="2017694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27" name="S127"/>
          <p:cNvSpPr/>
          <p:nvPr/>
        </p:nvSpPr>
        <p:spPr>
          <a:xfrm>
            <a:off x="609600" y="2261916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8" name="S128"/>
          <p:cNvSpPr txBox="1"/>
          <p:nvPr/>
        </p:nvSpPr>
        <p:spPr>
          <a:xfrm>
            <a:off x="649600" y="2261916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D</a:t>
            </a:r>
          </a:p>
        </p:txBody>
      </p:sp>
      <p:sp>
        <p:nvSpPr>
          <p:cNvPr id="129" name="S129"/>
          <p:cNvSpPr txBox="1"/>
          <p:nvPr/>
        </p:nvSpPr>
        <p:spPr>
          <a:xfrm>
            <a:off x="1979792" y="2261916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30" name="S130"/>
          <p:cNvSpPr/>
          <p:nvPr/>
        </p:nvSpPr>
        <p:spPr>
          <a:xfrm>
            <a:off x="3327786" y="2327471"/>
            <a:ext cx="213750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" name="S131"/>
          <p:cNvSpPr txBox="1"/>
          <p:nvPr/>
        </p:nvSpPr>
        <p:spPr>
          <a:xfrm>
            <a:off x="5590442" y="2261916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0.190</a:t>
            </a:r>
          </a:p>
        </p:txBody>
      </p:sp>
      <p:sp>
        <p:nvSpPr>
          <p:cNvPr id="132" name="S132"/>
          <p:cNvSpPr txBox="1"/>
          <p:nvPr/>
        </p:nvSpPr>
        <p:spPr>
          <a:xfrm>
            <a:off x="7602500" y="2267494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33" name="S133"/>
          <p:cNvSpPr txBox="1"/>
          <p:nvPr/>
        </p:nvSpPr>
        <p:spPr>
          <a:xfrm>
            <a:off x="9622868" y="2279916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34" name="S134"/>
          <p:cNvSpPr/>
          <p:nvPr/>
        </p:nvSpPr>
        <p:spPr>
          <a:xfrm>
            <a:off x="609600" y="2524138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" name="S135"/>
          <p:cNvSpPr txBox="1"/>
          <p:nvPr/>
        </p:nvSpPr>
        <p:spPr>
          <a:xfrm>
            <a:off x="649600" y="2524138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E</a:t>
            </a:r>
          </a:p>
        </p:txBody>
      </p:sp>
      <p:sp>
        <p:nvSpPr>
          <p:cNvPr id="136" name="S136"/>
          <p:cNvSpPr txBox="1"/>
          <p:nvPr/>
        </p:nvSpPr>
        <p:spPr>
          <a:xfrm>
            <a:off x="1979792" y="2524138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37" name="S137"/>
          <p:cNvSpPr/>
          <p:nvPr/>
        </p:nvSpPr>
        <p:spPr>
          <a:xfrm>
            <a:off x="3327786" y="2589693"/>
            <a:ext cx="213750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8" name="S138"/>
          <p:cNvSpPr txBox="1"/>
          <p:nvPr/>
        </p:nvSpPr>
        <p:spPr>
          <a:xfrm>
            <a:off x="5590442" y="2524138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0.190</a:t>
            </a:r>
          </a:p>
        </p:txBody>
      </p:sp>
      <p:sp>
        <p:nvSpPr>
          <p:cNvPr id="139" name="S139"/>
          <p:cNvSpPr txBox="1"/>
          <p:nvPr/>
        </p:nvSpPr>
        <p:spPr>
          <a:xfrm>
            <a:off x="7602500" y="2529716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40" name="S140"/>
          <p:cNvSpPr txBox="1"/>
          <p:nvPr/>
        </p:nvSpPr>
        <p:spPr>
          <a:xfrm>
            <a:off x="9622868" y="2542138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41" name="S141"/>
          <p:cNvSpPr/>
          <p:nvPr/>
        </p:nvSpPr>
        <p:spPr>
          <a:xfrm>
            <a:off x="609600" y="2786360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" name="S142"/>
          <p:cNvSpPr txBox="1"/>
          <p:nvPr/>
        </p:nvSpPr>
        <p:spPr>
          <a:xfrm>
            <a:off x="649600" y="2786360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F</a:t>
            </a:r>
          </a:p>
        </p:txBody>
      </p:sp>
      <p:sp>
        <p:nvSpPr>
          <p:cNvPr id="143" name="S143"/>
          <p:cNvSpPr txBox="1"/>
          <p:nvPr/>
        </p:nvSpPr>
        <p:spPr>
          <a:xfrm>
            <a:off x="1979792" y="2786360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144" name="S144"/>
          <p:cNvSpPr/>
          <p:nvPr/>
        </p:nvSpPr>
        <p:spPr>
          <a:xfrm>
            <a:off x="3327786" y="2851915"/>
            <a:ext cx="213750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5" name="S145"/>
          <p:cNvSpPr txBox="1"/>
          <p:nvPr/>
        </p:nvSpPr>
        <p:spPr>
          <a:xfrm>
            <a:off x="5590442" y="2786360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0.190</a:t>
            </a:r>
          </a:p>
        </p:txBody>
      </p:sp>
      <p:sp>
        <p:nvSpPr>
          <p:cNvPr id="146" name="S146"/>
          <p:cNvSpPr txBox="1"/>
          <p:nvPr/>
        </p:nvSpPr>
        <p:spPr>
          <a:xfrm>
            <a:off x="7602500" y="2791938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47" name="S147"/>
          <p:cNvSpPr txBox="1"/>
          <p:nvPr/>
        </p:nvSpPr>
        <p:spPr>
          <a:xfrm>
            <a:off x="9622868" y="2804360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48" name="S148"/>
          <p:cNvSpPr/>
          <p:nvPr/>
        </p:nvSpPr>
        <p:spPr>
          <a:xfrm>
            <a:off x="609600" y="3048582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9" name="S149"/>
          <p:cNvSpPr txBox="1"/>
          <p:nvPr/>
        </p:nvSpPr>
        <p:spPr>
          <a:xfrm>
            <a:off x="649600" y="3048582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G</a:t>
            </a:r>
          </a:p>
        </p:txBody>
      </p:sp>
      <p:sp>
        <p:nvSpPr>
          <p:cNvPr id="150" name="S150"/>
          <p:cNvSpPr txBox="1"/>
          <p:nvPr/>
        </p:nvSpPr>
        <p:spPr>
          <a:xfrm>
            <a:off x="1979792" y="3048582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151" name="S151"/>
          <p:cNvSpPr/>
          <p:nvPr/>
        </p:nvSpPr>
        <p:spPr>
          <a:xfrm>
            <a:off x="3327786" y="3114137"/>
            <a:ext cx="212625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2" name="S152"/>
          <p:cNvSpPr txBox="1"/>
          <p:nvPr/>
        </p:nvSpPr>
        <p:spPr>
          <a:xfrm>
            <a:off x="5579192" y="3048582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0.189</a:t>
            </a:r>
          </a:p>
        </p:txBody>
      </p:sp>
      <p:sp>
        <p:nvSpPr>
          <p:cNvPr id="153" name="S153"/>
          <p:cNvSpPr txBox="1"/>
          <p:nvPr/>
        </p:nvSpPr>
        <p:spPr>
          <a:xfrm>
            <a:off x="7602500" y="3054160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54" name="S154"/>
          <p:cNvSpPr txBox="1"/>
          <p:nvPr/>
        </p:nvSpPr>
        <p:spPr>
          <a:xfrm>
            <a:off x="9622868" y="3066582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55" name="S155"/>
          <p:cNvSpPr/>
          <p:nvPr/>
        </p:nvSpPr>
        <p:spPr>
          <a:xfrm>
            <a:off x="609600" y="3310804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6" name="S156"/>
          <p:cNvSpPr txBox="1"/>
          <p:nvPr/>
        </p:nvSpPr>
        <p:spPr>
          <a:xfrm>
            <a:off x="649600" y="3310804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H</a:t>
            </a:r>
          </a:p>
        </p:txBody>
      </p:sp>
      <p:sp>
        <p:nvSpPr>
          <p:cNvPr id="157" name="S157"/>
          <p:cNvSpPr txBox="1"/>
          <p:nvPr/>
        </p:nvSpPr>
        <p:spPr>
          <a:xfrm>
            <a:off x="1979792" y="3310804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158" name="S158"/>
          <p:cNvSpPr/>
          <p:nvPr/>
        </p:nvSpPr>
        <p:spPr>
          <a:xfrm>
            <a:off x="3327786" y="3376359"/>
            <a:ext cx="210375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9" name="S159"/>
          <p:cNvSpPr txBox="1"/>
          <p:nvPr/>
        </p:nvSpPr>
        <p:spPr>
          <a:xfrm>
            <a:off x="5556692" y="3310804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0.187</a:t>
            </a:r>
          </a:p>
        </p:txBody>
      </p:sp>
      <p:sp>
        <p:nvSpPr>
          <p:cNvPr id="160" name="S160"/>
          <p:cNvSpPr txBox="1"/>
          <p:nvPr/>
        </p:nvSpPr>
        <p:spPr>
          <a:xfrm>
            <a:off x="7602500" y="3316382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61" name="S161"/>
          <p:cNvSpPr txBox="1"/>
          <p:nvPr/>
        </p:nvSpPr>
        <p:spPr>
          <a:xfrm>
            <a:off x="9622868" y="3328804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62" name="S162"/>
          <p:cNvSpPr/>
          <p:nvPr/>
        </p:nvSpPr>
        <p:spPr>
          <a:xfrm>
            <a:off x="609600" y="3573026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" name="S163"/>
          <p:cNvSpPr txBox="1"/>
          <p:nvPr/>
        </p:nvSpPr>
        <p:spPr>
          <a:xfrm>
            <a:off x="649600" y="3573026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I</a:t>
            </a:r>
          </a:p>
        </p:txBody>
      </p:sp>
      <p:sp>
        <p:nvSpPr>
          <p:cNvPr id="164" name="S164"/>
          <p:cNvSpPr txBox="1"/>
          <p:nvPr/>
        </p:nvSpPr>
        <p:spPr>
          <a:xfrm>
            <a:off x="1979792" y="3573026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165" name="S165"/>
          <p:cNvSpPr/>
          <p:nvPr/>
        </p:nvSpPr>
        <p:spPr>
          <a:xfrm>
            <a:off x="3327786" y="3638581"/>
            <a:ext cx="205875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" name="S166"/>
          <p:cNvSpPr txBox="1"/>
          <p:nvPr/>
        </p:nvSpPr>
        <p:spPr>
          <a:xfrm>
            <a:off x="5511692" y="3573026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0.183</a:t>
            </a:r>
          </a:p>
        </p:txBody>
      </p:sp>
      <p:sp>
        <p:nvSpPr>
          <p:cNvPr id="167" name="S167"/>
          <p:cNvSpPr txBox="1"/>
          <p:nvPr/>
        </p:nvSpPr>
        <p:spPr>
          <a:xfrm>
            <a:off x="7602500" y="3578604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68" name="S168"/>
          <p:cNvSpPr txBox="1"/>
          <p:nvPr/>
        </p:nvSpPr>
        <p:spPr>
          <a:xfrm>
            <a:off x="9622868" y="3591026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69" name="S169"/>
          <p:cNvSpPr/>
          <p:nvPr/>
        </p:nvSpPr>
        <p:spPr>
          <a:xfrm>
            <a:off x="609600" y="3835248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" name="S170"/>
          <p:cNvSpPr txBox="1"/>
          <p:nvPr/>
        </p:nvSpPr>
        <p:spPr>
          <a:xfrm>
            <a:off x="649600" y="3835248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J</a:t>
            </a:r>
          </a:p>
        </p:txBody>
      </p:sp>
      <p:sp>
        <p:nvSpPr>
          <p:cNvPr id="171" name="S171"/>
          <p:cNvSpPr txBox="1"/>
          <p:nvPr/>
        </p:nvSpPr>
        <p:spPr>
          <a:xfrm>
            <a:off x="1979792" y="3835248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72" name="S172"/>
          <p:cNvSpPr/>
          <p:nvPr/>
        </p:nvSpPr>
        <p:spPr>
          <a:xfrm>
            <a:off x="3327786" y="3900803"/>
            <a:ext cx="193500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" name="S173"/>
          <p:cNvSpPr txBox="1"/>
          <p:nvPr/>
        </p:nvSpPr>
        <p:spPr>
          <a:xfrm>
            <a:off x="5387942" y="3835248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0.172</a:t>
            </a:r>
          </a:p>
        </p:txBody>
      </p:sp>
      <p:sp>
        <p:nvSpPr>
          <p:cNvPr id="174" name="S174"/>
          <p:cNvSpPr txBox="1"/>
          <p:nvPr/>
        </p:nvSpPr>
        <p:spPr>
          <a:xfrm>
            <a:off x="7602500" y="3840826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009F73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175" name="S175"/>
          <p:cNvSpPr txBox="1"/>
          <p:nvPr/>
        </p:nvSpPr>
        <p:spPr>
          <a:xfrm>
            <a:off x="9622868" y="3853248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009F73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E17020"/>
                </a:solidFill>
                <a:latin typeface="Calibri"/>
              </a:rPr>
              <a:t>Decline</a:t>
            </a:r>
          </a:p>
        </p:txBody>
      </p:sp>
      <p:sp>
        <p:nvSpPr>
          <p:cNvPr id="176" name="S176"/>
          <p:cNvSpPr/>
          <p:nvPr/>
        </p:nvSpPr>
        <p:spPr>
          <a:xfrm>
            <a:off x="609600" y="4097470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" name="S177"/>
          <p:cNvSpPr txBox="1"/>
          <p:nvPr/>
        </p:nvSpPr>
        <p:spPr>
          <a:xfrm>
            <a:off x="649600" y="4097470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K</a:t>
            </a:r>
          </a:p>
        </p:txBody>
      </p:sp>
      <p:sp>
        <p:nvSpPr>
          <p:cNvPr id="178" name="S178"/>
          <p:cNvSpPr txBox="1"/>
          <p:nvPr/>
        </p:nvSpPr>
        <p:spPr>
          <a:xfrm>
            <a:off x="1979792" y="4097470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179" name="S179"/>
          <p:cNvSpPr/>
          <p:nvPr/>
        </p:nvSpPr>
        <p:spPr>
          <a:xfrm>
            <a:off x="3327786" y="4163025"/>
            <a:ext cx="191250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" name="S180"/>
          <p:cNvSpPr txBox="1"/>
          <p:nvPr/>
        </p:nvSpPr>
        <p:spPr>
          <a:xfrm>
            <a:off x="5365442" y="4097470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0.170</a:t>
            </a:r>
          </a:p>
        </p:txBody>
      </p:sp>
      <p:sp>
        <p:nvSpPr>
          <p:cNvPr id="181" name="S181"/>
          <p:cNvSpPr txBox="1"/>
          <p:nvPr/>
        </p:nvSpPr>
        <p:spPr>
          <a:xfrm>
            <a:off x="7602500" y="4103048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82" name="S182"/>
          <p:cNvSpPr txBox="1"/>
          <p:nvPr/>
        </p:nvSpPr>
        <p:spPr>
          <a:xfrm>
            <a:off x="9622868" y="4115470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A8004F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83" name="S183"/>
          <p:cNvSpPr/>
          <p:nvPr/>
        </p:nvSpPr>
        <p:spPr>
          <a:xfrm>
            <a:off x="609600" y="4359692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S184"/>
          <p:cNvSpPr txBox="1"/>
          <p:nvPr/>
        </p:nvSpPr>
        <p:spPr>
          <a:xfrm>
            <a:off x="649600" y="4359692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L</a:t>
            </a:r>
          </a:p>
        </p:txBody>
      </p:sp>
      <p:sp>
        <p:nvSpPr>
          <p:cNvPr id="185" name="S185"/>
          <p:cNvSpPr txBox="1"/>
          <p:nvPr/>
        </p:nvSpPr>
        <p:spPr>
          <a:xfrm>
            <a:off x="1979792" y="4359692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186" name="S186"/>
          <p:cNvSpPr/>
          <p:nvPr/>
        </p:nvSpPr>
        <p:spPr>
          <a:xfrm>
            <a:off x="3327786" y="4425247"/>
            <a:ext cx="177750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7" name="S187"/>
          <p:cNvSpPr txBox="1"/>
          <p:nvPr/>
        </p:nvSpPr>
        <p:spPr>
          <a:xfrm>
            <a:off x="5230442" y="4359692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0.158</a:t>
            </a:r>
          </a:p>
        </p:txBody>
      </p:sp>
      <p:sp>
        <p:nvSpPr>
          <p:cNvPr id="188" name="S188"/>
          <p:cNvSpPr txBox="1"/>
          <p:nvPr/>
        </p:nvSpPr>
        <p:spPr>
          <a:xfrm>
            <a:off x="7602500" y="4365270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Viable</a:t>
            </a:r>
          </a:p>
        </p:txBody>
      </p:sp>
      <p:sp>
        <p:nvSpPr>
          <p:cNvPr id="189" name="S189"/>
          <p:cNvSpPr txBox="1"/>
          <p:nvPr/>
        </p:nvSpPr>
        <p:spPr>
          <a:xfrm>
            <a:off x="9622868" y="4377692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257A1"/>
                </a:solidFill>
                <a:latin typeface="Calibri"/>
              </a:rPr>
              <a:t>Stable</a:t>
            </a:r>
          </a:p>
        </p:txBody>
      </p:sp>
      <p:sp>
        <p:nvSpPr>
          <p:cNvPr id="190" name="S190"/>
          <p:cNvSpPr/>
          <p:nvPr/>
        </p:nvSpPr>
        <p:spPr>
          <a:xfrm>
            <a:off x="609600" y="4621914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S191"/>
          <p:cNvSpPr txBox="1"/>
          <p:nvPr/>
        </p:nvSpPr>
        <p:spPr>
          <a:xfrm>
            <a:off x="649600" y="4621914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M</a:t>
            </a:r>
          </a:p>
        </p:txBody>
      </p:sp>
      <p:sp>
        <p:nvSpPr>
          <p:cNvPr id="192" name="S192"/>
          <p:cNvSpPr txBox="1"/>
          <p:nvPr/>
        </p:nvSpPr>
        <p:spPr>
          <a:xfrm>
            <a:off x="1979792" y="4621914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193" name="S193"/>
          <p:cNvSpPr/>
          <p:nvPr/>
        </p:nvSpPr>
        <p:spPr>
          <a:xfrm>
            <a:off x="3327786" y="4687469"/>
            <a:ext cx="1586249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" name="S194"/>
          <p:cNvSpPr txBox="1"/>
          <p:nvPr/>
        </p:nvSpPr>
        <p:spPr>
          <a:xfrm>
            <a:off x="5039191" y="4621914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0.141</a:t>
            </a:r>
          </a:p>
        </p:txBody>
      </p:sp>
      <p:sp>
        <p:nvSpPr>
          <p:cNvPr id="195" name="S195"/>
          <p:cNvSpPr txBox="1"/>
          <p:nvPr/>
        </p:nvSpPr>
        <p:spPr>
          <a:xfrm>
            <a:off x="7602500" y="4627492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196" name="S196"/>
          <p:cNvSpPr txBox="1"/>
          <p:nvPr/>
        </p:nvSpPr>
        <p:spPr>
          <a:xfrm>
            <a:off x="9622868" y="4639914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E17020"/>
                </a:solidFill>
                <a:latin typeface="Calibri"/>
              </a:rPr>
              <a:t>Decline</a:t>
            </a:r>
          </a:p>
        </p:txBody>
      </p:sp>
      <p:sp>
        <p:nvSpPr>
          <p:cNvPr id="197" name="S197"/>
          <p:cNvSpPr/>
          <p:nvPr/>
        </p:nvSpPr>
        <p:spPr>
          <a:xfrm>
            <a:off x="609600" y="4884136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8" name="S198"/>
          <p:cNvSpPr txBox="1"/>
          <p:nvPr/>
        </p:nvSpPr>
        <p:spPr>
          <a:xfrm>
            <a:off x="649600" y="4884136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N</a:t>
            </a:r>
          </a:p>
        </p:txBody>
      </p:sp>
      <p:sp>
        <p:nvSpPr>
          <p:cNvPr id="199" name="S199"/>
          <p:cNvSpPr txBox="1"/>
          <p:nvPr/>
        </p:nvSpPr>
        <p:spPr>
          <a:xfrm>
            <a:off x="1979792" y="4884136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200" name="S200"/>
          <p:cNvSpPr/>
          <p:nvPr/>
        </p:nvSpPr>
        <p:spPr>
          <a:xfrm>
            <a:off x="3327786" y="4949691"/>
            <a:ext cx="154125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1" name="S201"/>
          <p:cNvSpPr txBox="1"/>
          <p:nvPr/>
        </p:nvSpPr>
        <p:spPr>
          <a:xfrm>
            <a:off x="4994192" y="4884136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0.137</a:t>
            </a:r>
          </a:p>
        </p:txBody>
      </p:sp>
      <p:sp>
        <p:nvSpPr>
          <p:cNvPr id="202" name="S202"/>
          <p:cNvSpPr txBox="1"/>
          <p:nvPr/>
        </p:nvSpPr>
        <p:spPr>
          <a:xfrm>
            <a:off x="7602500" y="4889714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203" name="S203"/>
          <p:cNvSpPr txBox="1"/>
          <p:nvPr/>
        </p:nvSpPr>
        <p:spPr>
          <a:xfrm>
            <a:off x="9622868" y="4902136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Discontinued</a:t>
            </a:r>
          </a:p>
        </p:txBody>
      </p:sp>
      <p:sp>
        <p:nvSpPr>
          <p:cNvPr id="204" name="S204"/>
          <p:cNvSpPr/>
          <p:nvPr/>
        </p:nvSpPr>
        <p:spPr>
          <a:xfrm>
            <a:off x="609600" y="5146358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5" name="S205"/>
          <p:cNvSpPr txBox="1"/>
          <p:nvPr/>
        </p:nvSpPr>
        <p:spPr>
          <a:xfrm>
            <a:off x="649600" y="5146358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O</a:t>
            </a:r>
          </a:p>
        </p:txBody>
      </p:sp>
      <p:sp>
        <p:nvSpPr>
          <p:cNvPr id="206" name="S206"/>
          <p:cNvSpPr txBox="1"/>
          <p:nvPr/>
        </p:nvSpPr>
        <p:spPr>
          <a:xfrm>
            <a:off x="1979792" y="5146358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207" name="S207"/>
          <p:cNvSpPr/>
          <p:nvPr/>
        </p:nvSpPr>
        <p:spPr>
          <a:xfrm>
            <a:off x="3327786" y="5211913"/>
            <a:ext cx="151875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8" name="S208"/>
          <p:cNvSpPr txBox="1"/>
          <p:nvPr/>
        </p:nvSpPr>
        <p:spPr>
          <a:xfrm>
            <a:off x="4971692" y="5146358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0.135</a:t>
            </a:r>
          </a:p>
        </p:txBody>
      </p:sp>
      <p:sp>
        <p:nvSpPr>
          <p:cNvPr id="209" name="S209"/>
          <p:cNvSpPr txBox="1"/>
          <p:nvPr/>
        </p:nvSpPr>
        <p:spPr>
          <a:xfrm>
            <a:off x="7602500" y="5151936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210" name="S210"/>
          <p:cNvSpPr txBox="1"/>
          <p:nvPr/>
        </p:nvSpPr>
        <p:spPr>
          <a:xfrm>
            <a:off x="9622868" y="5164358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E17020"/>
                </a:solidFill>
                <a:latin typeface="Calibri"/>
              </a:rPr>
              <a:t>Decline</a:t>
            </a:r>
          </a:p>
        </p:txBody>
      </p:sp>
      <p:sp>
        <p:nvSpPr>
          <p:cNvPr id="211" name="S211"/>
          <p:cNvSpPr/>
          <p:nvPr/>
        </p:nvSpPr>
        <p:spPr>
          <a:xfrm>
            <a:off x="609600" y="5408580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2" name="S212"/>
          <p:cNvSpPr txBox="1"/>
          <p:nvPr/>
        </p:nvSpPr>
        <p:spPr>
          <a:xfrm>
            <a:off x="649600" y="5408580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P</a:t>
            </a:r>
          </a:p>
        </p:txBody>
      </p:sp>
      <p:sp>
        <p:nvSpPr>
          <p:cNvPr id="213" name="S213"/>
          <p:cNvSpPr txBox="1"/>
          <p:nvPr/>
        </p:nvSpPr>
        <p:spPr>
          <a:xfrm>
            <a:off x="1979792" y="5408580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009E73"/>
                </a:solidFill>
                <a:latin typeface="Calibri"/>
              </a:rPr>
              <a:t>Acquired</a:t>
            </a:r>
          </a:p>
        </p:txBody>
      </p:sp>
      <p:sp>
        <p:nvSpPr>
          <p:cNvPr id="214" name="S214"/>
          <p:cNvSpPr/>
          <p:nvPr/>
        </p:nvSpPr>
        <p:spPr>
          <a:xfrm>
            <a:off x="3327786" y="5474135"/>
            <a:ext cx="1496250" cy="131111"/>
          </a:xfrm>
          <a:prstGeom prst="rect">
            <a:avLst/>
          </a:prstGeom>
          <a:solidFill>
            <a:srgbClr val="009E73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5" name="S215"/>
          <p:cNvSpPr txBox="1"/>
          <p:nvPr/>
        </p:nvSpPr>
        <p:spPr>
          <a:xfrm>
            <a:off x="4949192" y="5408580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0.133</a:t>
            </a:r>
          </a:p>
        </p:txBody>
      </p:sp>
      <p:sp>
        <p:nvSpPr>
          <p:cNvPr id="216" name="S216"/>
          <p:cNvSpPr txBox="1"/>
          <p:nvPr/>
        </p:nvSpPr>
        <p:spPr>
          <a:xfrm>
            <a:off x="7602500" y="5414158"/>
            <a:ext cx="1600200" cy="226222"/>
          </a:xfrm>
          <a:prstGeom prst="rect">
            <a:avLst/>
          </a:prstGeom>
          <a:solidFill>
            <a:srgbClr val="FFFFC8"/>
          </a:solidFill>
          <a:ln w="28575">
            <a:solidFill>
              <a:srgbClr val="009F73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217" name="S217"/>
          <p:cNvSpPr txBox="1"/>
          <p:nvPr/>
        </p:nvSpPr>
        <p:spPr>
          <a:xfrm>
            <a:off x="9622868" y="5426580"/>
            <a:ext cx="1600200" cy="214781"/>
          </a:xfrm>
          <a:prstGeom prst="rect">
            <a:avLst/>
          </a:prstGeom>
          <a:solidFill>
            <a:srgbClr val="FFFFC8"/>
          </a:solidFill>
          <a:ln w="28575">
            <a:solidFill>
              <a:srgbClr val="009F73"/>
            </a:solidFill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E17020"/>
                </a:solidFill>
                <a:latin typeface="Calibri"/>
              </a:rPr>
              <a:t>Decline</a:t>
            </a:r>
          </a:p>
        </p:txBody>
      </p:sp>
      <p:sp>
        <p:nvSpPr>
          <p:cNvPr id="218" name="S218"/>
          <p:cNvSpPr/>
          <p:nvPr/>
        </p:nvSpPr>
        <p:spPr>
          <a:xfrm>
            <a:off x="609600" y="5670802"/>
            <a:ext cx="107704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9" name="S219"/>
          <p:cNvSpPr txBox="1"/>
          <p:nvPr/>
        </p:nvSpPr>
        <p:spPr>
          <a:xfrm>
            <a:off x="649600" y="5670802"/>
            <a:ext cx="136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Q</a:t>
            </a:r>
          </a:p>
        </p:txBody>
      </p:sp>
      <p:sp>
        <p:nvSpPr>
          <p:cNvPr id="220" name="S220"/>
          <p:cNvSpPr txBox="1"/>
          <p:nvPr/>
        </p:nvSpPr>
        <p:spPr>
          <a:xfrm>
            <a:off x="1979792" y="5670802"/>
            <a:ext cx="10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221" name="S221"/>
          <p:cNvSpPr/>
          <p:nvPr/>
        </p:nvSpPr>
        <p:spPr>
          <a:xfrm>
            <a:off x="3327786" y="5736357"/>
            <a:ext cx="146250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" name="S222"/>
          <p:cNvSpPr txBox="1"/>
          <p:nvPr/>
        </p:nvSpPr>
        <p:spPr>
          <a:xfrm>
            <a:off x="4915442" y="5670802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0.130</a:t>
            </a:r>
          </a:p>
        </p:txBody>
      </p:sp>
      <p:sp>
        <p:nvSpPr>
          <p:cNvPr id="223" name="S223"/>
          <p:cNvSpPr txBox="1"/>
          <p:nvPr/>
        </p:nvSpPr>
        <p:spPr>
          <a:xfrm>
            <a:off x="7602500" y="5676380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224" name="S224"/>
          <p:cNvSpPr txBox="1"/>
          <p:nvPr/>
        </p:nvSpPr>
        <p:spPr>
          <a:xfrm>
            <a:off x="9622868" y="5688802"/>
            <a:ext cx="1600200" cy="226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E17020"/>
                </a:solidFill>
                <a:latin typeface="Calibri"/>
              </a:rPr>
              <a:t>Decline</a:t>
            </a:r>
          </a:p>
        </p:txBody>
      </p:sp>
      <p:sp>
        <p:nvSpPr>
          <p:cNvPr id="225" name="S225"/>
          <p:cNvSpPr/>
          <p:nvPr/>
        </p:nvSpPr>
        <p:spPr>
          <a:xfrm>
            <a:off x="609600" y="5933024"/>
            <a:ext cx="107704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6" name="S226"/>
          <p:cNvSpPr txBox="1"/>
          <p:nvPr/>
        </p:nvSpPr>
        <p:spPr>
          <a:xfrm>
            <a:off x="649600" y="5933024"/>
            <a:ext cx="136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alibri"/>
              </a:rPr>
              <a:t>Brand R</a:t>
            </a:r>
          </a:p>
        </p:txBody>
      </p:sp>
      <p:sp>
        <p:nvSpPr>
          <p:cNvPr id="227" name="S227"/>
          <p:cNvSpPr txBox="1"/>
          <p:nvPr/>
        </p:nvSpPr>
        <p:spPr>
          <a:xfrm>
            <a:off x="1979792" y="5933024"/>
            <a:ext cx="10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Bankrupt</a:t>
            </a:r>
          </a:p>
        </p:txBody>
      </p:sp>
      <p:sp>
        <p:nvSpPr>
          <p:cNvPr id="228" name="S228"/>
          <p:cNvSpPr/>
          <p:nvPr/>
        </p:nvSpPr>
        <p:spPr>
          <a:xfrm>
            <a:off x="3327786" y="5998579"/>
            <a:ext cx="1215000" cy="131111"/>
          </a:xfrm>
          <a:prstGeom prst="rect">
            <a:avLst/>
          </a:prstGeom>
          <a:solidFill>
            <a:srgbClr val="A8004F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9" name="S229"/>
          <p:cNvSpPr txBox="1"/>
          <p:nvPr/>
        </p:nvSpPr>
        <p:spPr>
          <a:xfrm>
            <a:off x="4667942" y="5933024"/>
            <a:ext cx="600000" cy="262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0.108</a:t>
            </a:r>
          </a:p>
        </p:txBody>
      </p:sp>
      <p:sp>
        <p:nvSpPr>
          <p:cNvPr id="230" name="S230"/>
          <p:cNvSpPr txBox="1"/>
          <p:nvPr/>
        </p:nvSpPr>
        <p:spPr>
          <a:xfrm>
            <a:off x="7602500" y="5938602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Low Performance</a:t>
            </a:r>
          </a:p>
        </p:txBody>
      </p:sp>
      <p:sp>
        <p:nvSpPr>
          <p:cNvPr id="231" name="S231"/>
          <p:cNvSpPr txBox="1"/>
          <p:nvPr/>
        </p:nvSpPr>
        <p:spPr>
          <a:xfrm>
            <a:off x="9622868" y="5951024"/>
            <a:ext cx="1600200" cy="22622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ctr"/>
            <a:r>
              <a:rPr lang="en-US" b="1" dirty="0">
                <a:solidFill>
                  <a:srgbClr val="A8004F"/>
                </a:solidFill>
                <a:latin typeface="Calibri"/>
              </a:rPr>
              <a:t>Discontinued</a:t>
            </a:r>
          </a:p>
        </p:txBody>
      </p:sp>
      <p:sp>
        <p:nvSpPr>
          <p:cNvPr id="110" name="S110"/>
          <p:cNvSpPr txBox="1"/>
          <p:nvPr/>
        </p:nvSpPr>
        <p:spPr>
          <a:xfrm>
            <a:off x="6827942" y="1475250"/>
            <a:ext cx="600000" cy="262222"/>
          </a:xfrm>
          <a:prstGeom prst="rect">
            <a:avLst/>
          </a:prstGeom>
          <a:solidFill>
            <a:srgbClr val="DCE8F5"/>
          </a:solidFill>
          <a:ln w="0">
            <a:noFill/>
          </a:ln>
        </p:spPr>
        <p:txBody>
          <a:bodyPr wrap="square" lIns="60960" tIns="0" rIns="60960" bIns="0" anchor="ctr"/>
          <a:lstStyle/>
          <a:p>
            <a:pPr algn="l"/>
            <a:r>
              <a:rPr lang="en-US" b="1" dirty="0">
                <a:solidFill>
                  <a:srgbClr val="212529"/>
                </a:solidFill>
                <a:latin typeface="Calibri"/>
              </a:rPr>
              <a:t>0.300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1C4F02C-A1FC-CDCA-7A23-580726F22B20}"/>
              </a:ext>
            </a:extLst>
          </p:cNvPr>
          <p:cNvSpPr/>
          <p:nvPr/>
        </p:nvSpPr>
        <p:spPr>
          <a:xfrm>
            <a:off x="3352800" y="4570476"/>
            <a:ext cx="2438400" cy="1036320"/>
          </a:xfrm>
          <a:prstGeom prst="roundRect">
            <a:avLst/>
          </a:prstGeom>
          <a:solidFill>
            <a:srgbClr val="E67E23"/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endParaRPr lang="en-US" sz="1867">
              <a:solidFill>
                <a:srgbClr val="720436"/>
              </a:solidFill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53B17D1-E6C2-0ADB-4DD9-F61C9F54C991}"/>
              </a:ext>
            </a:extLst>
          </p:cNvPr>
          <p:cNvSpPr/>
          <p:nvPr/>
        </p:nvSpPr>
        <p:spPr>
          <a:xfrm>
            <a:off x="609600" y="4570476"/>
            <a:ext cx="2438400" cy="1036320"/>
          </a:xfrm>
          <a:prstGeom prst="roundRect">
            <a:avLst/>
          </a:prstGeom>
          <a:solidFill>
            <a:srgbClr val="A8004F"/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endParaRPr lang="en-US" sz="1867" dirty="0">
              <a:solidFill>
                <a:srgbClr val="720436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BA8BF58-5A81-6131-2F37-02D007649D2F}"/>
              </a:ext>
            </a:extLst>
          </p:cNvPr>
          <p:cNvSpPr/>
          <p:nvPr/>
        </p:nvSpPr>
        <p:spPr>
          <a:xfrm>
            <a:off x="6096000" y="4570476"/>
            <a:ext cx="2438400" cy="1036320"/>
          </a:xfrm>
          <a:prstGeom prst="roundRect">
            <a:avLst/>
          </a:prstGeom>
          <a:solidFill>
            <a:srgbClr val="4CA3D5"/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endParaRPr lang="en-US" sz="1867">
              <a:solidFill>
                <a:srgbClr val="720436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7B82B1F-B07D-1274-606C-8A0304BAAE93}"/>
              </a:ext>
            </a:extLst>
          </p:cNvPr>
          <p:cNvSpPr/>
          <p:nvPr/>
        </p:nvSpPr>
        <p:spPr>
          <a:xfrm>
            <a:off x="8839200" y="4570476"/>
            <a:ext cx="2438400" cy="1036320"/>
          </a:xfrm>
          <a:prstGeom prst="roundRect">
            <a:avLst/>
          </a:prstGeom>
          <a:solidFill>
            <a:srgbClr val="009F73"/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/>
          <a:lstStyle/>
          <a:p>
            <a:endParaRPr lang="en-US" sz="1867">
              <a:solidFill>
                <a:srgbClr val="720436"/>
              </a:solidFill>
            </a:endParaRPr>
          </a:p>
        </p:txBody>
      </p:sp>
      <p:sp>
        <p:nvSpPr>
          <p:cNvPr id="2" name="Text 0"/>
          <p:cNvSpPr/>
          <p:nvPr/>
        </p:nvSpPr>
        <p:spPr>
          <a:xfrm>
            <a:off x="609600" y="304800"/>
            <a:ext cx="10972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the Truth Set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09600" y="114300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dataset has no outcome labels. We had to create them.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Text 24"/>
          <p:cNvSpPr/>
          <p:nvPr/>
        </p:nvSpPr>
        <p:spPr>
          <a:xfrm>
            <a:off x="609600" y="4631436"/>
            <a:ext cx="243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E9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2600" dirty="0">
              <a:solidFill>
                <a:srgbClr val="FFE9F1"/>
              </a:solidFill>
            </a:endParaRPr>
          </a:p>
        </p:txBody>
      </p:sp>
      <p:sp>
        <p:nvSpPr>
          <p:cNvPr id="27" name="Text 25"/>
          <p:cNvSpPr/>
          <p:nvPr/>
        </p:nvSpPr>
        <p:spPr>
          <a:xfrm>
            <a:off x="607060" y="5088636"/>
            <a:ext cx="243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dirty="0">
                <a:solidFill>
                  <a:srgbClr val="FFE9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Discontinued</a:t>
            </a:r>
            <a:endParaRPr lang="en-US" sz="2200" dirty="0">
              <a:solidFill>
                <a:srgbClr val="FFE9F1"/>
              </a:solidFill>
            </a:endParaRPr>
          </a:p>
        </p:txBody>
      </p:sp>
      <p:sp>
        <p:nvSpPr>
          <p:cNvPr id="29" name="Text 27"/>
          <p:cNvSpPr/>
          <p:nvPr/>
        </p:nvSpPr>
        <p:spPr>
          <a:xfrm>
            <a:off x="3352800" y="4631436"/>
            <a:ext cx="243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2600" dirty="0">
              <a:solidFill>
                <a:srgbClr val="FFF3E0"/>
              </a:solidFill>
            </a:endParaRPr>
          </a:p>
        </p:txBody>
      </p:sp>
      <p:sp>
        <p:nvSpPr>
          <p:cNvPr id="30" name="Text 28"/>
          <p:cNvSpPr/>
          <p:nvPr/>
        </p:nvSpPr>
        <p:spPr>
          <a:xfrm>
            <a:off x="3352800" y="5088636"/>
            <a:ext cx="243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dirty="0">
                <a:solidFill>
                  <a:srgbClr val="FFF3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Decline</a:t>
            </a:r>
            <a:endParaRPr lang="en-US" sz="2200" dirty="0">
              <a:solidFill>
                <a:srgbClr val="FFF3E0"/>
              </a:solidFill>
            </a:endParaRPr>
          </a:p>
        </p:txBody>
      </p:sp>
      <p:sp>
        <p:nvSpPr>
          <p:cNvPr id="32" name="Text 30"/>
          <p:cNvSpPr/>
          <p:nvPr/>
        </p:nvSpPr>
        <p:spPr>
          <a:xfrm>
            <a:off x="6096000" y="4631436"/>
            <a:ext cx="243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b="1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2600" dirty="0">
              <a:solidFill>
                <a:srgbClr val="E8EEF5"/>
              </a:solidFill>
            </a:endParaRPr>
          </a:p>
        </p:txBody>
      </p:sp>
      <p:sp>
        <p:nvSpPr>
          <p:cNvPr id="33" name="Text 31"/>
          <p:cNvSpPr/>
          <p:nvPr/>
        </p:nvSpPr>
        <p:spPr>
          <a:xfrm>
            <a:off x="6078221" y="5088636"/>
            <a:ext cx="243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dirty="0">
                <a:solidFill>
                  <a:srgbClr val="E8EE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Stable</a:t>
            </a:r>
            <a:endParaRPr lang="en-US" sz="2200" dirty="0">
              <a:solidFill>
                <a:srgbClr val="E8EEF5"/>
              </a:solidFill>
            </a:endParaRPr>
          </a:p>
        </p:txBody>
      </p:sp>
      <p:sp>
        <p:nvSpPr>
          <p:cNvPr id="35" name="Text 33"/>
          <p:cNvSpPr/>
          <p:nvPr/>
        </p:nvSpPr>
        <p:spPr>
          <a:xfrm>
            <a:off x="8839200" y="4631436"/>
            <a:ext cx="243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600" b="1" dirty="0">
                <a:solidFill>
                  <a:srgbClr val="E0F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2600" dirty="0">
              <a:solidFill>
                <a:srgbClr val="E0F2F0"/>
              </a:solidFill>
            </a:endParaRPr>
          </a:p>
        </p:txBody>
      </p:sp>
      <p:sp>
        <p:nvSpPr>
          <p:cNvPr id="36" name="Text 34"/>
          <p:cNvSpPr/>
          <p:nvPr/>
        </p:nvSpPr>
        <p:spPr>
          <a:xfrm>
            <a:off x="8839200" y="5088636"/>
            <a:ext cx="243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dirty="0">
                <a:solidFill>
                  <a:srgbClr val="E0F2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Growing</a:t>
            </a:r>
            <a:endParaRPr lang="en-US" sz="2200" dirty="0">
              <a:solidFill>
                <a:srgbClr val="E0F2F0"/>
              </a:solidFill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62E3755-43AD-E206-0E6B-FABE50D7FBEE}"/>
              </a:ext>
            </a:extLst>
          </p:cNvPr>
          <p:cNvSpPr/>
          <p:nvPr/>
        </p:nvSpPr>
        <p:spPr>
          <a:xfrm>
            <a:off x="8303056" y="2392688"/>
            <a:ext cx="3169920" cy="1640832"/>
          </a:xfrm>
          <a:prstGeom prst="roundRect">
            <a:avLst/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400"/>
              </a:spcAft>
            </a:pPr>
            <a:endParaRPr lang="en-US" sz="2000" b="1">
              <a:solidFill>
                <a:srgbClr val="0257A1"/>
              </a:solidFill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27E4A5C-B9FE-B746-C23A-D7ADFD76D159}"/>
              </a:ext>
            </a:extLst>
          </p:cNvPr>
          <p:cNvSpPr/>
          <p:nvPr/>
        </p:nvSpPr>
        <p:spPr>
          <a:xfrm>
            <a:off x="4417440" y="2395220"/>
            <a:ext cx="3169920" cy="1640832"/>
          </a:xfrm>
          <a:prstGeom prst="roundRect">
            <a:avLst/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400"/>
              </a:spcAft>
            </a:pPr>
            <a:endParaRPr lang="en-US" sz="2000" b="1">
              <a:solidFill>
                <a:srgbClr val="0257A1"/>
              </a:solidFill>
              <a:latin typeface="Calibri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CC566DB-C892-BF9E-ADB4-CA9FCDB74E7C}"/>
              </a:ext>
            </a:extLst>
          </p:cNvPr>
          <p:cNvSpPr/>
          <p:nvPr/>
        </p:nvSpPr>
        <p:spPr>
          <a:xfrm>
            <a:off x="500176" y="2395221"/>
            <a:ext cx="3169920" cy="1640832"/>
          </a:xfrm>
          <a:prstGeom prst="roundRect">
            <a:avLst/>
          </a:prstGeom>
          <a:solidFill>
            <a:srgbClr val="E8EDF2"/>
          </a:solidFill>
          <a:ln w="12700">
            <a:solidFill>
              <a:srgbClr val="0257A1"/>
            </a:solidFill>
          </a:ln>
        </p:spPr>
        <p:txBody>
          <a:bodyPr wrap="square" lIns="91425" tIns="45700" rIns="91425" bIns="45700" anchor="ctr"/>
          <a:lstStyle/>
          <a:p>
            <a:pPr algn="ctr">
              <a:spcAft>
                <a:spcPts val="400"/>
              </a:spcAft>
            </a:pPr>
            <a:endParaRPr lang="en-US" sz="2000" b="1">
              <a:solidFill>
                <a:srgbClr val="0257A1"/>
              </a:solidFill>
              <a:latin typeface="Calibri"/>
            </a:endParaRPr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77A7871D-CD46-54D5-F9F1-090A56C2BF54}"/>
              </a:ext>
            </a:extLst>
          </p:cNvPr>
          <p:cNvSpPr/>
          <p:nvPr/>
        </p:nvSpPr>
        <p:spPr>
          <a:xfrm>
            <a:off x="744016" y="2561971"/>
            <a:ext cx="2682239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rgbClr val="0257A1"/>
                </a:solidFill>
                <a:latin typeface="Calibri"/>
              </a:rPr>
              <a:t>BUILD THE POOL</a:t>
            </a:r>
          </a:p>
        </p:txBody>
      </p:sp>
      <p:sp>
        <p:nvSpPr>
          <p:cNvPr id="55" name="Text 7">
            <a:extLst>
              <a:ext uri="{FF2B5EF4-FFF2-40B4-BE49-F238E27FC236}">
                <a16:creationId xmlns:a16="http://schemas.microsoft.com/office/drawing/2014/main" id="{BD5B3607-C173-DF25-4F0F-6C4707114A44}"/>
              </a:ext>
            </a:extLst>
          </p:cNvPr>
          <p:cNvSpPr/>
          <p:nvPr/>
        </p:nvSpPr>
        <p:spPr>
          <a:xfrm>
            <a:off x="730044" y="3016635"/>
            <a:ext cx="2682240" cy="987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Started with a large single category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Text 12">
            <a:extLst>
              <a:ext uri="{FF2B5EF4-FFF2-40B4-BE49-F238E27FC236}">
                <a16:creationId xmlns:a16="http://schemas.microsoft.com/office/drawing/2014/main" id="{87078CF6-C136-05D5-0254-B42E92419EAA}"/>
              </a:ext>
            </a:extLst>
          </p:cNvPr>
          <p:cNvSpPr/>
          <p:nvPr/>
        </p:nvSpPr>
        <p:spPr>
          <a:xfrm>
            <a:off x="4645456" y="2561971"/>
            <a:ext cx="2682239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0257A1"/>
                </a:solidFill>
                <a:latin typeface="Calibri"/>
              </a:rPr>
              <a:t>PLOT AND LABEL</a:t>
            </a:r>
          </a:p>
        </p:txBody>
      </p:sp>
      <p:sp>
        <p:nvSpPr>
          <p:cNvPr id="57" name="Text 13">
            <a:extLst>
              <a:ext uri="{FF2B5EF4-FFF2-40B4-BE49-F238E27FC236}">
                <a16:creationId xmlns:a16="http://schemas.microsoft.com/office/drawing/2014/main" id="{FCA80AFB-9EB4-6362-6CB9-F87A5DE78DD5}"/>
              </a:ext>
            </a:extLst>
          </p:cNvPr>
          <p:cNvSpPr/>
          <p:nvPr/>
        </p:nvSpPr>
        <p:spPr>
          <a:xfrm>
            <a:off x="4645456" y="3016634"/>
            <a:ext cx="2682240" cy="98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Plotted trajectories and classified each brand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8" name="Text 18">
            <a:extLst>
              <a:ext uri="{FF2B5EF4-FFF2-40B4-BE49-F238E27FC236}">
                <a16:creationId xmlns:a16="http://schemas.microsoft.com/office/drawing/2014/main" id="{796BCF52-3F3B-3027-9854-037B93168535}"/>
              </a:ext>
            </a:extLst>
          </p:cNvPr>
          <p:cNvSpPr/>
          <p:nvPr/>
        </p:nvSpPr>
        <p:spPr>
          <a:xfrm>
            <a:off x="8529118" y="2560705"/>
            <a:ext cx="2730702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0257A1"/>
                </a:solidFill>
                <a:latin typeface="Calibri"/>
              </a:rPr>
              <a:t>RESULT</a:t>
            </a:r>
          </a:p>
        </p:txBody>
      </p:sp>
      <p:sp>
        <p:nvSpPr>
          <p:cNvPr id="59" name="Text 19">
            <a:extLst>
              <a:ext uri="{FF2B5EF4-FFF2-40B4-BE49-F238E27FC236}">
                <a16:creationId xmlns:a16="http://schemas.microsoft.com/office/drawing/2014/main" id="{9DCA7A64-5110-1094-D849-608E32437168}"/>
              </a:ext>
            </a:extLst>
          </p:cNvPr>
          <p:cNvSpPr/>
          <p:nvPr/>
        </p:nvSpPr>
        <p:spPr>
          <a:xfrm>
            <a:off x="8529118" y="3016635"/>
            <a:ext cx="2682240" cy="98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112 labeled brands, roughly balanced across all four tiers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0" name="Arrow2">
            <a:extLst>
              <a:ext uri="{FF2B5EF4-FFF2-40B4-BE49-F238E27FC236}">
                <a16:creationId xmlns:a16="http://schemas.microsoft.com/office/drawing/2014/main" id="{10A4B982-818F-620B-B248-043F951FD826}"/>
              </a:ext>
            </a:extLst>
          </p:cNvPr>
          <p:cNvSpPr/>
          <p:nvPr/>
        </p:nvSpPr>
        <p:spPr>
          <a:xfrm>
            <a:off x="7707804" y="3124962"/>
            <a:ext cx="457200" cy="1645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57A1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" name="Arrow2">
            <a:extLst>
              <a:ext uri="{FF2B5EF4-FFF2-40B4-BE49-F238E27FC236}">
                <a16:creationId xmlns:a16="http://schemas.microsoft.com/office/drawing/2014/main" id="{7AACC8F2-C3B5-20B2-9E2F-32EFC13F4360}"/>
              </a:ext>
            </a:extLst>
          </p:cNvPr>
          <p:cNvSpPr/>
          <p:nvPr/>
        </p:nvSpPr>
        <p:spPr>
          <a:xfrm>
            <a:off x="3808147" y="3146298"/>
            <a:ext cx="457200" cy="1645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257A1"/>
          </a:soli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A803C1C7-7436-274A-7BF8-615032DD4771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/>
      <p:bldP spid="50" grpId="1" animBg="1"/>
      <p:bldP spid="48" grpId="1" animBg="1"/>
      <p:bldP spid="47" grpId="1" animBg="1"/>
      <p:bldP spid="26" grpId="1" animBg="1"/>
      <p:bldP spid="27" grpId="1" animBg="1"/>
      <p:bldP spid="29" grpId="1" animBg="1"/>
      <p:bldP spid="30" grpId="1" animBg="1"/>
      <p:bldP spid="32" grpId="1" animBg="1"/>
      <p:bldP spid="33" grpId="1" animBg="1"/>
      <p:bldP spid="35" grpId="1" animBg="1"/>
      <p:bldP spid="36" grpId="1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FBC098D-AFC3-C587-5417-7BF38418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E8EA676-730A-F87E-D629-94486F2595E1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/>
              </a:rPr>
              <a:t>What Does Brand Performance Look Like?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9B9F7120-EB5F-2C83-A52B-AF86E4F65E0C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669A6-A4BD-9A26-CF3E-A006485F64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52700" y="1141619"/>
            <a:ext cx="66294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378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02B55-18DE-FCA9-C156-0F9D38002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FF31B7D-CD03-41AE-C17F-3C90E5709BF3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/>
              </a:rPr>
              <a:t>What Does Brand Performance Look Like?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4BDB2DC1-3141-AF04-DCA2-E96A760A0E30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00210-97BD-8564-C7FB-6E6C5161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2700" y="1141619"/>
            <a:ext cx="66294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6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812F3-C0B6-183F-520F-F7ED2EEE6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13BE4F5-11BC-DE50-3C4E-6D63E5FD659E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/>
              </a:rPr>
              <a:t>What Does Brand Performance Look Like?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F441B927-4A45-B4AA-5248-EF2B8C82ABCB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2879B-B2C6-ABF6-8C5D-8372BDD9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2700" y="1141619"/>
            <a:ext cx="66294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61AE-52A2-0DF3-8060-99C60F60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519E66A-CA69-23A9-C1CD-92E5FC545553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Calibri"/>
              </a:rPr>
              <a:t>What Does Brand Performance Look Like?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45FC07BA-F18E-CFCC-6C60-1E4A803CCB9D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D6D5E-4B51-D811-CE26-3C89FD8A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2700" y="1141619"/>
            <a:ext cx="662940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1597-356D-227E-3BC2-3CFAC4F1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73336D5-16F1-B470-D7F9-FAFAF8CAD658}"/>
              </a:ext>
            </a:extLst>
          </p:cNvPr>
          <p:cNvSpPr txBox="1"/>
          <p:nvPr/>
        </p:nvSpPr>
        <p:spPr>
          <a:xfrm>
            <a:off x="609600" y="274638"/>
            <a:ext cx="10515600" cy="630000"/>
          </a:xfrm>
          <a:prstGeom prst="rect">
            <a:avLst/>
          </a:prstGeom>
          <a:noFill/>
        </p:spPr>
        <p:txBody>
          <a:bodyPr wrap="square" lIns="91425" tIns="45700" rIns="91425" bIns="45700" anchor="b"/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Calibri"/>
              </a:rPr>
              <a:t>From Raw Sales to Demand Features</a:t>
            </a: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45A2A627-D6D9-48F8-A12C-A7C19B94E59E}"/>
              </a:ext>
            </a:extLst>
          </p:cNvPr>
          <p:cNvSpPr/>
          <p:nvPr/>
        </p:nvSpPr>
        <p:spPr>
          <a:xfrm>
            <a:off x="609600" y="950000"/>
            <a:ext cx="240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8B8DA-696F-BD19-A4F2-A3064043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" y="1468080"/>
            <a:ext cx="5943600" cy="462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133CFD-BF2E-C8C3-E44F-8E31DC5A6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1468080"/>
            <a:ext cx="5943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23808</TotalTime>
  <Words>1529</Words>
  <Application>Microsoft Macintosh PowerPoint</Application>
  <PresentationFormat>Widescreen</PresentationFormat>
  <Paragraphs>481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Which Brands Will Make It? A Framework for Scoring Emerging Brands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Dawson, Dawson</dc:creator>
  <cp:lastModifiedBy>Henderson, Kristin</cp:lastModifiedBy>
  <cp:revision>272</cp:revision>
  <dcterms:created xsi:type="dcterms:W3CDTF">2021-03-11T03:54:50Z</dcterms:created>
  <dcterms:modified xsi:type="dcterms:W3CDTF">2026-04-28T21:32:43Z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906ff0-52ec-452d-8c5e-cde77f900816_Enabled">
    <vt:lpwstr>true</vt:lpwstr>
  </property>
  <property fmtid="{D5CDD505-2E9C-101B-9397-08002B2CF9AE}" pid="3" name="MSIP_Label_e8906ff0-52ec-452d-8c5e-cde77f900816_SetDate">
    <vt:lpwstr>2026-03-06T15:20:38Z</vt:lpwstr>
  </property>
  <property fmtid="{D5CDD505-2E9C-101B-9397-08002B2CF9AE}" pid="4" name="MSIP_Label_e8906ff0-52ec-452d-8c5e-cde77f900816_Method">
    <vt:lpwstr>Standard</vt:lpwstr>
  </property>
  <property fmtid="{D5CDD505-2E9C-101B-9397-08002B2CF9AE}" pid="5" name="MSIP_Label_e8906ff0-52ec-452d-8c5e-cde77f900816_Name">
    <vt:lpwstr>e8906ff0-52ec-452d-8c5e-cde77f900816</vt:lpwstr>
  </property>
  <property fmtid="{D5CDD505-2E9C-101B-9397-08002B2CF9AE}" pid="6" name="MSIP_Label_e8906ff0-52ec-452d-8c5e-cde77f900816_SiteId">
    <vt:lpwstr>dd8acbd0-ad85-4eb9-8a76-871027ad4a1b</vt:lpwstr>
  </property>
  <property fmtid="{D5CDD505-2E9C-101B-9397-08002B2CF9AE}" pid="7" name="MSIP_Label_e8906ff0-52ec-452d-8c5e-cde77f900816_ActionId">
    <vt:lpwstr>5c8de8f3-3bb9-4f3b-9fe3-a9c80f4809d1</vt:lpwstr>
  </property>
  <property fmtid="{D5CDD505-2E9C-101B-9397-08002B2CF9AE}" pid="8" name="MSIP_Label_e8906ff0-52ec-452d-8c5e-cde77f900816_ContentBits">
    <vt:lpwstr>0</vt:lpwstr>
  </property>
  <property fmtid="{D5CDD505-2E9C-101B-9397-08002B2CF9AE}" pid="9" name="MSIP_Label_e8906ff0-52ec-452d-8c5e-cde77f900816_Tag">
    <vt:lpwstr>50, 3, 0, 1</vt:lpwstr>
  </property>
</Properties>
</file>